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257" r:id="rId3"/>
    <p:sldId id="258" r:id="rId4"/>
    <p:sldId id="259" r:id="rId5"/>
    <p:sldId id="261" r:id="rId6"/>
    <p:sldId id="264" r:id="rId7"/>
    <p:sldId id="265" r:id="rId8"/>
    <p:sldId id="260" r:id="rId9"/>
    <p:sldId id="262" r:id="rId10"/>
    <p:sldId id="263" r:id="rId11"/>
    <p:sldId id="323" r:id="rId12"/>
    <p:sldId id="322" r:id="rId13"/>
    <p:sldId id="267" r:id="rId14"/>
    <p:sldId id="268" r:id="rId15"/>
    <p:sldId id="269" r:id="rId16"/>
    <p:sldId id="270" r:id="rId17"/>
    <p:sldId id="271" r:id="rId18"/>
    <p:sldId id="272" r:id="rId19"/>
    <p:sldId id="273" r:id="rId20"/>
    <p:sldId id="274" r:id="rId21"/>
    <p:sldId id="275" r:id="rId22"/>
    <p:sldId id="276" r:id="rId23"/>
    <p:sldId id="277" r:id="rId24"/>
    <p:sldId id="266"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4" r:id="rId70"/>
    <p:sldId id="325" r:id="rId71"/>
    <p:sldId id="332" r:id="rId72"/>
    <p:sldId id="333" r:id="rId73"/>
    <p:sldId id="326" r:id="rId74"/>
    <p:sldId id="329" r:id="rId75"/>
    <p:sldId id="327" r:id="rId76"/>
    <p:sldId id="328" r:id="rId77"/>
    <p:sldId id="330" r:id="rId78"/>
    <p:sldId id="334" r:id="rId79"/>
    <p:sldId id="331" r:id="rId80"/>
    <p:sldId id="336" r:id="rId81"/>
    <p:sldId id="335" r:id="rId82"/>
    <p:sldId id="337" r:id="rId83"/>
    <p:sldId id="338" r:id="rId84"/>
    <p:sldId id="339" r:id="rId85"/>
    <p:sldId id="340" r:id="rId86"/>
    <p:sldId id="341" r:id="rId87"/>
    <p:sldId id="342" r:id="rId88"/>
    <p:sldId id="343" r:id="rId89"/>
    <p:sldId id="344" r:id="rId90"/>
    <p:sldId id="345" r:id="rId91"/>
    <p:sldId id="346" r:id="rId92"/>
    <p:sldId id="350" r:id="rId93"/>
    <p:sldId id="351" r:id="rId94"/>
    <p:sldId id="369" r:id="rId95"/>
    <p:sldId id="352" r:id="rId96"/>
    <p:sldId id="353" r:id="rId97"/>
    <p:sldId id="354" r:id="rId98"/>
    <p:sldId id="348" r:id="rId99"/>
    <p:sldId id="349" r:id="rId100"/>
    <p:sldId id="347" r:id="rId101"/>
    <p:sldId id="356" r:id="rId102"/>
    <p:sldId id="358" r:id="rId103"/>
    <p:sldId id="357" r:id="rId104"/>
    <p:sldId id="359" r:id="rId105"/>
    <p:sldId id="360" r:id="rId106"/>
    <p:sldId id="361" r:id="rId107"/>
    <p:sldId id="362" r:id="rId108"/>
    <p:sldId id="363" r:id="rId109"/>
    <p:sldId id="364" r:id="rId110"/>
    <p:sldId id="365" r:id="rId111"/>
    <p:sldId id="366" r:id="rId112"/>
    <p:sldId id="367" r:id="rId113"/>
    <p:sldId id="355" r:id="rId11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542876-4CCD-463E-98B5-D187793C4BDE}" type="datetimeFigureOut">
              <a:rPr lang="ko-KR" altLang="en-US" smtClean="0"/>
              <a:t>2023-01-27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3547E-DB83-46B5-95F1-67D8701D05CC}" type="slidenum">
              <a:rPr lang="ko-KR" altLang="en-US" smtClean="0"/>
              <a:t>‹#›</a:t>
            </a:fld>
            <a:endParaRPr lang="ko-KR" altLang="en-US"/>
          </a:p>
        </p:txBody>
      </p:sp>
    </p:spTree>
    <p:extLst>
      <p:ext uri="{BB962C8B-B14F-4D97-AF65-F5344CB8AC3E}">
        <p14:creationId xmlns:p14="http://schemas.microsoft.com/office/powerpoint/2010/main" val="13092901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993EC6-EEEB-886E-45C4-DEEAB8D6A87B}"/>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F59C12B-AD41-4B9A-1194-3937ADAD02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7E6C84E-265E-7667-3B5B-DF0D5F26FAB5}"/>
              </a:ext>
            </a:extLst>
          </p:cNvPr>
          <p:cNvSpPr>
            <a:spLocks noGrp="1"/>
          </p:cNvSpPr>
          <p:nvPr>
            <p:ph type="dt" sz="half" idx="10"/>
          </p:nvPr>
        </p:nvSpPr>
        <p:spPr/>
        <p:txBody>
          <a:bodyPr/>
          <a:lstStyle/>
          <a:p>
            <a:fld id="{A21F5EA1-9DBA-4ED8-BF93-1C689E1A2F13}" type="datetimeFigureOut">
              <a:rPr lang="ko-KR" altLang="en-US" smtClean="0"/>
              <a:t>2023-01-27</a:t>
            </a:fld>
            <a:endParaRPr lang="ko-KR" altLang="en-US"/>
          </a:p>
        </p:txBody>
      </p:sp>
      <p:sp>
        <p:nvSpPr>
          <p:cNvPr id="5" name="바닥글 개체 틀 4">
            <a:extLst>
              <a:ext uri="{FF2B5EF4-FFF2-40B4-BE49-F238E27FC236}">
                <a16:creationId xmlns:a16="http://schemas.microsoft.com/office/drawing/2014/main" id="{B9105651-2EF9-F954-2835-B5213583198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5F78A83-BC81-0D0B-9E92-D66025CBA7F0}"/>
              </a:ext>
            </a:extLst>
          </p:cNvPr>
          <p:cNvSpPr>
            <a:spLocks noGrp="1"/>
          </p:cNvSpPr>
          <p:nvPr>
            <p:ph type="sldNum" sz="quarter" idx="12"/>
          </p:nvPr>
        </p:nvSpPr>
        <p:spPr/>
        <p:txBody>
          <a:body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153872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DE88C6-6546-6AEB-3669-9F342BD1F106}"/>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58B5FA4F-4746-E044-1927-C04526B1B7F3}"/>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C1406F9-4E85-1807-9CA4-818AEE965D13}"/>
              </a:ext>
            </a:extLst>
          </p:cNvPr>
          <p:cNvSpPr>
            <a:spLocks noGrp="1"/>
          </p:cNvSpPr>
          <p:nvPr>
            <p:ph type="dt" sz="half" idx="10"/>
          </p:nvPr>
        </p:nvSpPr>
        <p:spPr/>
        <p:txBody>
          <a:bodyPr/>
          <a:lstStyle/>
          <a:p>
            <a:fld id="{A21F5EA1-9DBA-4ED8-BF93-1C689E1A2F13}" type="datetimeFigureOut">
              <a:rPr lang="ko-KR" altLang="en-US" smtClean="0"/>
              <a:t>2023-01-27</a:t>
            </a:fld>
            <a:endParaRPr lang="ko-KR" altLang="en-US"/>
          </a:p>
        </p:txBody>
      </p:sp>
      <p:sp>
        <p:nvSpPr>
          <p:cNvPr id="5" name="바닥글 개체 틀 4">
            <a:extLst>
              <a:ext uri="{FF2B5EF4-FFF2-40B4-BE49-F238E27FC236}">
                <a16:creationId xmlns:a16="http://schemas.microsoft.com/office/drawing/2014/main" id="{CAEC0DB4-364B-902E-FCD3-5CE9BCC876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5DE3B2C-FB69-A7BA-3B37-C2AFA8F8E53F}"/>
              </a:ext>
            </a:extLst>
          </p:cNvPr>
          <p:cNvSpPr>
            <a:spLocks noGrp="1"/>
          </p:cNvSpPr>
          <p:nvPr>
            <p:ph type="sldNum" sz="quarter" idx="12"/>
          </p:nvPr>
        </p:nvSpPr>
        <p:spPr/>
        <p:txBody>
          <a:body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79573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93ED4DC-7146-277F-E6B3-53AF1BBD48C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C80A8CB-01B3-3772-3DB6-2A0BF960B7D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F31AEA7-8084-5EA7-D85A-F934A480212B}"/>
              </a:ext>
            </a:extLst>
          </p:cNvPr>
          <p:cNvSpPr>
            <a:spLocks noGrp="1"/>
          </p:cNvSpPr>
          <p:nvPr>
            <p:ph type="dt" sz="half" idx="10"/>
          </p:nvPr>
        </p:nvSpPr>
        <p:spPr/>
        <p:txBody>
          <a:bodyPr/>
          <a:lstStyle/>
          <a:p>
            <a:fld id="{A21F5EA1-9DBA-4ED8-BF93-1C689E1A2F13}" type="datetimeFigureOut">
              <a:rPr lang="ko-KR" altLang="en-US" smtClean="0"/>
              <a:t>2023-01-27</a:t>
            </a:fld>
            <a:endParaRPr lang="ko-KR" altLang="en-US"/>
          </a:p>
        </p:txBody>
      </p:sp>
      <p:sp>
        <p:nvSpPr>
          <p:cNvPr id="5" name="바닥글 개체 틀 4">
            <a:extLst>
              <a:ext uri="{FF2B5EF4-FFF2-40B4-BE49-F238E27FC236}">
                <a16:creationId xmlns:a16="http://schemas.microsoft.com/office/drawing/2014/main" id="{3DDB46C3-DB57-C31A-7799-25DAC0451F3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BFFC6C7-952C-0013-EAA8-1F299CAB9690}"/>
              </a:ext>
            </a:extLst>
          </p:cNvPr>
          <p:cNvSpPr>
            <a:spLocks noGrp="1"/>
          </p:cNvSpPr>
          <p:nvPr>
            <p:ph type="sldNum" sz="quarter" idx="12"/>
          </p:nvPr>
        </p:nvSpPr>
        <p:spPr/>
        <p:txBody>
          <a:body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889562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13FF5F3-8508-4784-C2AC-70F1C9B69C0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39EABD6-BACB-8E15-08C7-569209762C7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6D2A9E5-1941-A93A-8467-A672F33709A7}"/>
              </a:ext>
            </a:extLst>
          </p:cNvPr>
          <p:cNvSpPr>
            <a:spLocks noGrp="1"/>
          </p:cNvSpPr>
          <p:nvPr>
            <p:ph type="dt" sz="half" idx="10"/>
          </p:nvPr>
        </p:nvSpPr>
        <p:spPr/>
        <p:txBody>
          <a:bodyPr/>
          <a:lstStyle/>
          <a:p>
            <a:fld id="{A21F5EA1-9DBA-4ED8-BF93-1C689E1A2F13}" type="datetimeFigureOut">
              <a:rPr lang="ko-KR" altLang="en-US" smtClean="0"/>
              <a:t>2023-01-27</a:t>
            </a:fld>
            <a:endParaRPr lang="ko-KR" altLang="en-US"/>
          </a:p>
        </p:txBody>
      </p:sp>
      <p:sp>
        <p:nvSpPr>
          <p:cNvPr id="5" name="바닥글 개체 틀 4">
            <a:extLst>
              <a:ext uri="{FF2B5EF4-FFF2-40B4-BE49-F238E27FC236}">
                <a16:creationId xmlns:a16="http://schemas.microsoft.com/office/drawing/2014/main" id="{ACB90789-7D5B-2618-D4BF-130005703D1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AA48839-F0E4-A847-6A0F-86B66F5F171F}"/>
              </a:ext>
            </a:extLst>
          </p:cNvPr>
          <p:cNvSpPr>
            <a:spLocks noGrp="1"/>
          </p:cNvSpPr>
          <p:nvPr>
            <p:ph type="sldNum" sz="quarter" idx="12"/>
          </p:nvPr>
        </p:nvSpPr>
        <p:spPr/>
        <p:txBody>
          <a:body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2184263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CD88D87-510C-2BF7-C34E-67B15C771F03}"/>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4F1732AA-AD63-0A66-4C8A-D0FB443056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58288E6-C2FF-A525-0065-23FBA7E4A61E}"/>
              </a:ext>
            </a:extLst>
          </p:cNvPr>
          <p:cNvSpPr>
            <a:spLocks noGrp="1"/>
          </p:cNvSpPr>
          <p:nvPr>
            <p:ph type="dt" sz="half" idx="10"/>
          </p:nvPr>
        </p:nvSpPr>
        <p:spPr/>
        <p:txBody>
          <a:bodyPr/>
          <a:lstStyle/>
          <a:p>
            <a:fld id="{A21F5EA1-9DBA-4ED8-BF93-1C689E1A2F13}" type="datetimeFigureOut">
              <a:rPr lang="ko-KR" altLang="en-US" smtClean="0"/>
              <a:t>2023-01-27</a:t>
            </a:fld>
            <a:endParaRPr lang="ko-KR" altLang="en-US"/>
          </a:p>
        </p:txBody>
      </p:sp>
      <p:sp>
        <p:nvSpPr>
          <p:cNvPr id="5" name="바닥글 개체 틀 4">
            <a:extLst>
              <a:ext uri="{FF2B5EF4-FFF2-40B4-BE49-F238E27FC236}">
                <a16:creationId xmlns:a16="http://schemas.microsoft.com/office/drawing/2014/main" id="{79F8034A-A13D-AC9C-D0AE-19DD5EDA651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0BD531C-9A89-8EA4-992B-82ADBC06078D}"/>
              </a:ext>
            </a:extLst>
          </p:cNvPr>
          <p:cNvSpPr>
            <a:spLocks noGrp="1"/>
          </p:cNvSpPr>
          <p:nvPr>
            <p:ph type="sldNum" sz="quarter" idx="12"/>
          </p:nvPr>
        </p:nvSpPr>
        <p:spPr/>
        <p:txBody>
          <a:body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2877526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CA27B8-EDC7-694F-774A-E38476802C4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57DC391-5DE8-A941-F8C4-40BD01891A8E}"/>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500C3227-7ED2-B3E2-95DE-9200206E9485}"/>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000CFDB-980F-FB6B-0656-24EA03923B1F}"/>
              </a:ext>
            </a:extLst>
          </p:cNvPr>
          <p:cNvSpPr>
            <a:spLocks noGrp="1"/>
          </p:cNvSpPr>
          <p:nvPr>
            <p:ph type="dt" sz="half" idx="10"/>
          </p:nvPr>
        </p:nvSpPr>
        <p:spPr/>
        <p:txBody>
          <a:bodyPr/>
          <a:lstStyle/>
          <a:p>
            <a:fld id="{A21F5EA1-9DBA-4ED8-BF93-1C689E1A2F13}" type="datetimeFigureOut">
              <a:rPr lang="ko-KR" altLang="en-US" smtClean="0"/>
              <a:t>2023-01-27</a:t>
            </a:fld>
            <a:endParaRPr lang="ko-KR" altLang="en-US"/>
          </a:p>
        </p:txBody>
      </p:sp>
      <p:sp>
        <p:nvSpPr>
          <p:cNvPr id="6" name="바닥글 개체 틀 5">
            <a:extLst>
              <a:ext uri="{FF2B5EF4-FFF2-40B4-BE49-F238E27FC236}">
                <a16:creationId xmlns:a16="http://schemas.microsoft.com/office/drawing/2014/main" id="{A6B3E4F9-FF0E-B306-05C9-07B08A687EA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CF56355-2D49-7AF3-676C-4982EA014ADC}"/>
              </a:ext>
            </a:extLst>
          </p:cNvPr>
          <p:cNvSpPr>
            <a:spLocks noGrp="1"/>
          </p:cNvSpPr>
          <p:nvPr>
            <p:ph type="sldNum" sz="quarter" idx="12"/>
          </p:nvPr>
        </p:nvSpPr>
        <p:spPr/>
        <p:txBody>
          <a:body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191665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5233E8-B820-AA13-C176-D48D6F7C0205}"/>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98AC52C-45AC-12EA-A218-1F6AC0D469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0BBE6312-2A68-F4D6-450B-09896E3EAE6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79B609A6-64D9-D7A4-0425-EBC94CF9D4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6D186FD0-433D-43BC-8D0C-15D21CF8CB69}"/>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A5C79B5-5601-0EF3-E82F-00AD89660142}"/>
              </a:ext>
            </a:extLst>
          </p:cNvPr>
          <p:cNvSpPr>
            <a:spLocks noGrp="1"/>
          </p:cNvSpPr>
          <p:nvPr>
            <p:ph type="dt" sz="half" idx="10"/>
          </p:nvPr>
        </p:nvSpPr>
        <p:spPr/>
        <p:txBody>
          <a:bodyPr/>
          <a:lstStyle/>
          <a:p>
            <a:fld id="{A21F5EA1-9DBA-4ED8-BF93-1C689E1A2F13}" type="datetimeFigureOut">
              <a:rPr lang="ko-KR" altLang="en-US" smtClean="0"/>
              <a:t>2023-01-27</a:t>
            </a:fld>
            <a:endParaRPr lang="ko-KR" altLang="en-US"/>
          </a:p>
        </p:txBody>
      </p:sp>
      <p:sp>
        <p:nvSpPr>
          <p:cNvPr id="8" name="바닥글 개체 틀 7">
            <a:extLst>
              <a:ext uri="{FF2B5EF4-FFF2-40B4-BE49-F238E27FC236}">
                <a16:creationId xmlns:a16="http://schemas.microsoft.com/office/drawing/2014/main" id="{B1C43C09-90BF-5CA0-01D1-8283864D228C}"/>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C044B22-5622-AC28-B95E-01D86853C80A}"/>
              </a:ext>
            </a:extLst>
          </p:cNvPr>
          <p:cNvSpPr>
            <a:spLocks noGrp="1"/>
          </p:cNvSpPr>
          <p:nvPr>
            <p:ph type="sldNum" sz="quarter" idx="12"/>
          </p:nvPr>
        </p:nvSpPr>
        <p:spPr/>
        <p:txBody>
          <a:body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169603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1C9694E-1EB7-5911-345A-C490D3A01C4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808A5A18-B32E-10C6-FF0F-98C0C15CEE34}"/>
              </a:ext>
            </a:extLst>
          </p:cNvPr>
          <p:cNvSpPr>
            <a:spLocks noGrp="1"/>
          </p:cNvSpPr>
          <p:nvPr>
            <p:ph type="dt" sz="half" idx="10"/>
          </p:nvPr>
        </p:nvSpPr>
        <p:spPr/>
        <p:txBody>
          <a:bodyPr/>
          <a:lstStyle/>
          <a:p>
            <a:fld id="{A21F5EA1-9DBA-4ED8-BF93-1C689E1A2F13}" type="datetimeFigureOut">
              <a:rPr lang="ko-KR" altLang="en-US" smtClean="0"/>
              <a:t>2023-01-27</a:t>
            </a:fld>
            <a:endParaRPr lang="ko-KR" altLang="en-US"/>
          </a:p>
        </p:txBody>
      </p:sp>
      <p:sp>
        <p:nvSpPr>
          <p:cNvPr id="4" name="바닥글 개체 틀 3">
            <a:extLst>
              <a:ext uri="{FF2B5EF4-FFF2-40B4-BE49-F238E27FC236}">
                <a16:creationId xmlns:a16="http://schemas.microsoft.com/office/drawing/2014/main" id="{9244F2CD-223F-2CD6-BA23-696A3F4421C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9B4A67F-94DA-ACF7-5048-12BC1A6C7D0B}"/>
              </a:ext>
            </a:extLst>
          </p:cNvPr>
          <p:cNvSpPr>
            <a:spLocks noGrp="1"/>
          </p:cNvSpPr>
          <p:nvPr>
            <p:ph type="sldNum" sz="quarter" idx="12"/>
          </p:nvPr>
        </p:nvSpPr>
        <p:spPr/>
        <p:txBody>
          <a:body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2064302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82F60C21-A4E7-3739-3903-AE5BA719B4AB}"/>
              </a:ext>
            </a:extLst>
          </p:cNvPr>
          <p:cNvSpPr>
            <a:spLocks noGrp="1"/>
          </p:cNvSpPr>
          <p:nvPr>
            <p:ph type="dt" sz="half" idx="10"/>
          </p:nvPr>
        </p:nvSpPr>
        <p:spPr/>
        <p:txBody>
          <a:bodyPr/>
          <a:lstStyle/>
          <a:p>
            <a:fld id="{A21F5EA1-9DBA-4ED8-BF93-1C689E1A2F13}" type="datetimeFigureOut">
              <a:rPr lang="ko-KR" altLang="en-US" smtClean="0"/>
              <a:t>2023-01-27</a:t>
            </a:fld>
            <a:endParaRPr lang="ko-KR" altLang="en-US"/>
          </a:p>
        </p:txBody>
      </p:sp>
      <p:sp>
        <p:nvSpPr>
          <p:cNvPr id="3" name="바닥글 개체 틀 2">
            <a:extLst>
              <a:ext uri="{FF2B5EF4-FFF2-40B4-BE49-F238E27FC236}">
                <a16:creationId xmlns:a16="http://schemas.microsoft.com/office/drawing/2014/main" id="{F4FE8DA5-73C3-3DF4-B247-A6ED432BC21C}"/>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F673C93-8708-7181-1507-962AD4A56AC8}"/>
              </a:ext>
            </a:extLst>
          </p:cNvPr>
          <p:cNvSpPr>
            <a:spLocks noGrp="1"/>
          </p:cNvSpPr>
          <p:nvPr>
            <p:ph type="sldNum" sz="quarter" idx="12"/>
          </p:nvPr>
        </p:nvSpPr>
        <p:spPr/>
        <p:txBody>
          <a:body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3588310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C13D5A-8322-00D9-B68F-7CE651379B6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AB0D8AEC-CD8D-D67C-26EE-C3A51EED0C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61F1B35-46CC-DBFD-64CF-31E4C2E590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44B3BA08-BFB6-D37A-C329-54A78CDABADF}"/>
              </a:ext>
            </a:extLst>
          </p:cNvPr>
          <p:cNvSpPr>
            <a:spLocks noGrp="1"/>
          </p:cNvSpPr>
          <p:nvPr>
            <p:ph type="dt" sz="half" idx="10"/>
          </p:nvPr>
        </p:nvSpPr>
        <p:spPr/>
        <p:txBody>
          <a:bodyPr/>
          <a:lstStyle/>
          <a:p>
            <a:fld id="{A21F5EA1-9DBA-4ED8-BF93-1C689E1A2F13}" type="datetimeFigureOut">
              <a:rPr lang="ko-KR" altLang="en-US" smtClean="0"/>
              <a:t>2023-01-27</a:t>
            </a:fld>
            <a:endParaRPr lang="ko-KR" altLang="en-US"/>
          </a:p>
        </p:txBody>
      </p:sp>
      <p:sp>
        <p:nvSpPr>
          <p:cNvPr id="6" name="바닥글 개체 틀 5">
            <a:extLst>
              <a:ext uri="{FF2B5EF4-FFF2-40B4-BE49-F238E27FC236}">
                <a16:creationId xmlns:a16="http://schemas.microsoft.com/office/drawing/2014/main" id="{651867BF-A19C-92B9-5121-5881A00D9DF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44E7A60-50EB-2020-EB5F-F0C5DE7439D5}"/>
              </a:ext>
            </a:extLst>
          </p:cNvPr>
          <p:cNvSpPr>
            <a:spLocks noGrp="1"/>
          </p:cNvSpPr>
          <p:nvPr>
            <p:ph type="sldNum" sz="quarter" idx="12"/>
          </p:nvPr>
        </p:nvSpPr>
        <p:spPr/>
        <p:txBody>
          <a:body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845223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88E495-1ED8-643E-F4D3-CCE283F9E70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F76DE50-7FF4-5936-F807-A308FB8C64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8346426E-2D9F-F323-EFBA-B93EECBF80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A674536-7E5F-9127-7801-CFD1A4D71AF9}"/>
              </a:ext>
            </a:extLst>
          </p:cNvPr>
          <p:cNvSpPr>
            <a:spLocks noGrp="1"/>
          </p:cNvSpPr>
          <p:nvPr>
            <p:ph type="dt" sz="half" idx="10"/>
          </p:nvPr>
        </p:nvSpPr>
        <p:spPr/>
        <p:txBody>
          <a:bodyPr/>
          <a:lstStyle/>
          <a:p>
            <a:fld id="{A21F5EA1-9DBA-4ED8-BF93-1C689E1A2F13}" type="datetimeFigureOut">
              <a:rPr lang="ko-KR" altLang="en-US" smtClean="0"/>
              <a:t>2023-01-27</a:t>
            </a:fld>
            <a:endParaRPr lang="ko-KR" altLang="en-US"/>
          </a:p>
        </p:txBody>
      </p:sp>
      <p:sp>
        <p:nvSpPr>
          <p:cNvPr id="6" name="바닥글 개체 틀 5">
            <a:extLst>
              <a:ext uri="{FF2B5EF4-FFF2-40B4-BE49-F238E27FC236}">
                <a16:creationId xmlns:a16="http://schemas.microsoft.com/office/drawing/2014/main" id="{A14D33B3-2DA3-FF58-F469-2275F09DB11F}"/>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1EB8ABC-6EB4-F71E-1868-3F06A7EA000C}"/>
              </a:ext>
            </a:extLst>
          </p:cNvPr>
          <p:cNvSpPr>
            <a:spLocks noGrp="1"/>
          </p:cNvSpPr>
          <p:nvPr>
            <p:ph type="sldNum" sz="quarter" idx="12"/>
          </p:nvPr>
        </p:nvSpPr>
        <p:spPr/>
        <p:txBody>
          <a:body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1850206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8CA7A54-FB26-44E2-5276-1EC0FBA8B5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74415414-103F-A846-E881-6F37C977E2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3FB365B-642F-0083-BC8B-A0DC14E53E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1F5EA1-9DBA-4ED8-BF93-1C689E1A2F13}" type="datetimeFigureOut">
              <a:rPr lang="ko-KR" altLang="en-US" smtClean="0"/>
              <a:t>2023-01-27</a:t>
            </a:fld>
            <a:endParaRPr lang="ko-KR" altLang="en-US"/>
          </a:p>
        </p:txBody>
      </p:sp>
      <p:sp>
        <p:nvSpPr>
          <p:cNvPr id="5" name="바닥글 개체 틀 4">
            <a:extLst>
              <a:ext uri="{FF2B5EF4-FFF2-40B4-BE49-F238E27FC236}">
                <a16:creationId xmlns:a16="http://schemas.microsoft.com/office/drawing/2014/main" id="{8328A49A-3C91-AA55-624F-5249162E9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6F3D90A-C8CB-2C3F-B05B-6BC1B7385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C2B577-EE53-47E1-AC32-3CD1B026968A}" type="slidenum">
              <a:rPr lang="ko-KR" altLang="en-US" smtClean="0"/>
              <a:t>‹#›</a:t>
            </a:fld>
            <a:endParaRPr lang="ko-KR" altLang="en-US"/>
          </a:p>
        </p:txBody>
      </p:sp>
    </p:spTree>
    <p:extLst>
      <p:ext uri="{BB962C8B-B14F-4D97-AF65-F5344CB8AC3E}">
        <p14:creationId xmlns:p14="http://schemas.microsoft.com/office/powerpoint/2010/main" val="3192590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image" Target="../media/image207.jpg"/><Relationship Id="rId1" Type="http://schemas.openxmlformats.org/officeDocument/2006/relationships/slideLayout" Target="../slideLayouts/slideLayout2.xml"/><Relationship Id="rId5" Type="http://schemas.openxmlformats.org/officeDocument/2006/relationships/image" Target="../media/image210.jpg"/><Relationship Id="rId4" Type="http://schemas.openxmlformats.org/officeDocument/2006/relationships/image" Target="../media/image209.jpg"/></Relationships>
</file>

<file path=ppt/slides/_rels/slide101.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image" Target="../media/image211.jpg"/><Relationship Id="rId1" Type="http://schemas.openxmlformats.org/officeDocument/2006/relationships/slideLayout" Target="../slideLayouts/slideLayout2.xml"/><Relationship Id="rId5" Type="http://schemas.openxmlformats.org/officeDocument/2006/relationships/image" Target="../media/image214.jpg"/><Relationship Id="rId4" Type="http://schemas.openxmlformats.org/officeDocument/2006/relationships/image" Target="../media/image21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0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0.png"/></Relationships>
</file>

<file path=ppt/slides/_rels/slide10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224.png"/></Relationships>
</file>

<file path=ppt/slides/_rels/slide10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2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232.png"/></Relationships>
</file>

<file path=ppt/slides/_rels/slide11.xml.rels><?xml version="1.0" encoding="UTF-8" standalone="yes"?>
<Relationships xmlns="http://schemas.openxmlformats.org/package/2006/relationships"><Relationship Id="rId2" Type="http://schemas.openxmlformats.org/officeDocument/2006/relationships/hyperlink" Target="https://www.birme.net/"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112.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113.png"/><Relationship Id="rId2"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2.png"/><Relationship Id="rId4" Type="http://schemas.openxmlformats.org/officeDocument/2006/relationships/image" Target="../media/image24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huggingface.co/CompVis/stable-diffusion-v-1-4-origina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amida168/stable-diffusion-v20-config-files?resource=downloa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AUTOMATIC1111/stable-diffusion-webui/wiki/Command-Line-Arguments-and-Settings"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5.jpg"/><Relationship Id="rId7" Type="http://schemas.openxmlformats.org/officeDocument/2006/relationships/image" Target="../media/image99.jpg"/><Relationship Id="rId2" Type="http://schemas.openxmlformats.org/officeDocument/2006/relationships/image" Target="../media/image94.jpg"/><Relationship Id="rId1" Type="http://schemas.openxmlformats.org/officeDocument/2006/relationships/slideLayout" Target="../slideLayouts/slideLayout2.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AUTOMATIC1111/stable-diffusion-webui/wiki/Xformer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rca.live/b/aiart/60216616" TargetMode="External"/><Relationship Id="rId2" Type="http://schemas.openxmlformats.org/officeDocument/2006/relationships/hyperlink" Target="https://velog.io/@hammerimpact/WebUI-%EA%B8%B0%EB%B3%B8-%EC%82%AC%EC%9A%A9%EB%B2%95-%EC%A0%95%EB%A6%AC#5-%EA%B0%81%EC%A2%85-%EC%97%90%EB%9F%AC-%EC%83%81%ED%99%A9%EC%97%90-%EB%8C%80%ED%95%9C-%EB%8C%80%EC%B2%98" TargetMode="External"/><Relationship Id="rId1" Type="http://schemas.openxmlformats.org/officeDocument/2006/relationships/slideLayout" Target="../slideLayouts/slideLayout2.xml"/><Relationship Id="rId5" Type="http://schemas.openxmlformats.org/officeDocument/2006/relationships/hyperlink" Target="https://medium.com/mlearning-ai/how-to-run-dreambooth-locally-a-step-by-step-gyu-88c028ab01a4" TargetMode="External"/><Relationship Id="rId4" Type="http://schemas.openxmlformats.org/officeDocument/2006/relationships/hyperlink" Target="https://www.youtube.com/playlist?list=PLFVeAkAZmcZMpeuV2xWloIRImab43pFa_"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7.jpg"/><Relationship Id="rId7" Type="http://schemas.openxmlformats.org/officeDocument/2006/relationships/image" Target="../media/image121.jpg"/><Relationship Id="rId2" Type="http://schemas.openxmlformats.org/officeDocument/2006/relationships/image" Target="../media/image116.jpg"/><Relationship Id="rId1" Type="http://schemas.openxmlformats.org/officeDocument/2006/relationships/slideLayout" Target="../slideLayouts/slideLayout2.xml"/><Relationship Id="rId6" Type="http://schemas.openxmlformats.org/officeDocument/2006/relationships/image" Target="../media/image120.jpg"/><Relationship Id="rId5" Type="http://schemas.openxmlformats.org/officeDocument/2006/relationships/image" Target="../media/image119.jpg"/><Relationship Id="rId4" Type="http://schemas.openxmlformats.org/officeDocument/2006/relationships/image" Target="../media/image118.jpg"/></Relationships>
</file>

<file path=ppt/slides/_rels/slide71.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2.jpg"/><Relationship Id="rId1" Type="http://schemas.openxmlformats.org/officeDocument/2006/relationships/slideLayout" Target="../slideLayouts/slideLayout2.xml"/><Relationship Id="rId5" Type="http://schemas.openxmlformats.org/officeDocument/2006/relationships/image" Target="../media/image125.jpg"/><Relationship Id="rId4" Type="http://schemas.openxmlformats.org/officeDocument/2006/relationships/image" Target="../media/image124.jpg"/></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73.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2.xml"/><Relationship Id="rId5" Type="http://schemas.openxmlformats.org/officeDocument/2006/relationships/image" Target="../media/image133.jpg"/><Relationship Id="rId4" Type="http://schemas.openxmlformats.org/officeDocument/2006/relationships/image" Target="../media/image13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2.xml"/><Relationship Id="rId5" Type="http://schemas.openxmlformats.org/officeDocument/2006/relationships/image" Target="../media/image137.jpg"/><Relationship Id="rId4" Type="http://schemas.openxmlformats.org/officeDocument/2006/relationships/image" Target="../media/image136.jpg"/></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77.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144.jpg"/><Relationship Id="rId1" Type="http://schemas.openxmlformats.org/officeDocument/2006/relationships/slideLayout" Target="../slideLayouts/slideLayout2.xml"/><Relationship Id="rId6" Type="http://schemas.openxmlformats.org/officeDocument/2006/relationships/image" Target="../media/image148.jpg"/><Relationship Id="rId5" Type="http://schemas.openxmlformats.org/officeDocument/2006/relationships/image" Target="../media/image147.jpg"/><Relationship Id="rId4" Type="http://schemas.openxmlformats.org/officeDocument/2006/relationships/image" Target="../media/image146.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0.jpg"/><Relationship Id="rId7" Type="http://schemas.openxmlformats.org/officeDocument/2006/relationships/image" Target="../media/image154.jpg"/><Relationship Id="rId2" Type="http://schemas.openxmlformats.org/officeDocument/2006/relationships/image" Target="../media/image149.jpg"/><Relationship Id="rId1" Type="http://schemas.openxmlformats.org/officeDocument/2006/relationships/slideLayout" Target="../slideLayouts/slideLayout2.xml"/><Relationship Id="rId6" Type="http://schemas.openxmlformats.org/officeDocument/2006/relationships/image" Target="../media/image153.jpg"/><Relationship Id="rId5" Type="http://schemas.openxmlformats.org/officeDocument/2006/relationships/image" Target="../media/image152.jpg"/><Relationship Id="rId4" Type="http://schemas.openxmlformats.org/officeDocument/2006/relationships/image" Target="../media/image151.jpg"/></Relationships>
</file>

<file path=ppt/slides/_rels/slide8.xml.rels><?xml version="1.0" encoding="UTF-8" standalone="yes"?>
<Relationships xmlns="http://schemas.openxmlformats.org/package/2006/relationships"><Relationship Id="rId2" Type="http://schemas.openxmlformats.org/officeDocument/2006/relationships/hyperlink" Target="https://colab.research.google.com/github/ShivamShrirao/diffusers/blob/main/examples/dreambooth/DreamBooth_Stable_Diffusion.ipynb"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 Id="rId9" Type="http://schemas.openxmlformats.org/officeDocument/2006/relationships/image" Target="../media/image1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2.xml"/><Relationship Id="rId6" Type="http://schemas.openxmlformats.org/officeDocument/2006/relationships/image" Target="../media/image167.jpg"/><Relationship Id="rId5" Type="http://schemas.openxmlformats.org/officeDocument/2006/relationships/image" Target="../media/image166.jpg"/><Relationship Id="rId4" Type="http://schemas.openxmlformats.org/officeDocument/2006/relationships/image" Target="../media/image165.jpg"/></Relationships>
</file>

<file path=ppt/slides/_rels/slide8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8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8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 Id="rId9" Type="http://schemas.openxmlformats.org/officeDocument/2006/relationships/image" Target="../media/image188.png"/></Relationships>
</file>

<file path=ppt/slides/_rels/slide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8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9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3CBE11-7609-6837-8A6A-4D51BB30DC4C}"/>
              </a:ext>
            </a:extLst>
          </p:cNvPr>
          <p:cNvSpPr>
            <a:spLocks noGrp="1"/>
          </p:cNvSpPr>
          <p:nvPr>
            <p:ph type="ctrTitle"/>
          </p:nvPr>
        </p:nvSpPr>
        <p:spPr>
          <a:xfrm>
            <a:off x="1524000" y="1630363"/>
            <a:ext cx="9144000" cy="2387600"/>
          </a:xfrm>
        </p:spPr>
        <p:txBody>
          <a:bodyPr/>
          <a:lstStyle/>
          <a:p>
            <a:r>
              <a:rPr lang="en-US" altLang="ko-KR" dirty="0"/>
              <a:t>Stable</a:t>
            </a:r>
            <a:r>
              <a:rPr lang="ko-KR" altLang="en-US" dirty="0"/>
              <a:t> </a:t>
            </a:r>
            <a:r>
              <a:rPr lang="en-US" altLang="ko-KR" dirty="0"/>
              <a:t>Diffusion with </a:t>
            </a:r>
            <a:r>
              <a:rPr lang="en-US" altLang="ko-KR" dirty="0" err="1"/>
              <a:t>Dreambooth</a:t>
            </a:r>
            <a:endParaRPr lang="ko-KR" altLang="en-US" dirty="0"/>
          </a:p>
        </p:txBody>
      </p:sp>
    </p:spTree>
    <p:extLst>
      <p:ext uri="{BB962C8B-B14F-4D97-AF65-F5344CB8AC3E}">
        <p14:creationId xmlns:p14="http://schemas.microsoft.com/office/powerpoint/2010/main" val="1983023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31CD21-6A89-D672-8616-34FABEB23263}"/>
              </a:ext>
            </a:extLst>
          </p:cNvPr>
          <p:cNvSpPr txBox="1"/>
          <p:nvPr/>
        </p:nvSpPr>
        <p:spPr>
          <a:xfrm>
            <a:off x="548640" y="629920"/>
            <a:ext cx="11541760" cy="923330"/>
          </a:xfrm>
          <a:prstGeom prst="rect">
            <a:avLst/>
          </a:prstGeom>
          <a:noFill/>
        </p:spPr>
        <p:txBody>
          <a:bodyPr wrap="square" rtlCol="0">
            <a:spAutoFit/>
          </a:bodyPr>
          <a:lstStyle/>
          <a:p>
            <a:pPr marL="0" indent="0">
              <a:buNone/>
            </a:pPr>
            <a:r>
              <a:rPr lang="en-US" altLang="ko-KR" dirty="0" err="1"/>
              <a:t>Colab</a:t>
            </a:r>
            <a:r>
              <a:rPr lang="ko-KR" altLang="en-US" dirty="0"/>
              <a:t>에 처음 들어갔을 때 나오는 </a:t>
            </a:r>
            <a:r>
              <a:rPr lang="en-US" altLang="ko-KR" dirty="0" err="1"/>
              <a:t>zwx</a:t>
            </a:r>
            <a:r>
              <a:rPr lang="ko-KR" altLang="en-US" dirty="0"/>
              <a:t>는 </a:t>
            </a:r>
            <a:r>
              <a:rPr lang="en-US" altLang="ko-KR" dirty="0"/>
              <a:t>instance</a:t>
            </a:r>
            <a:r>
              <a:rPr lang="ko-KR" altLang="en-US" dirty="0"/>
              <a:t> </a:t>
            </a:r>
            <a:r>
              <a:rPr lang="en-US" altLang="ko-KR" dirty="0"/>
              <a:t>prompt -&gt; </a:t>
            </a:r>
            <a:r>
              <a:rPr lang="ko-KR" altLang="en-US" dirty="0"/>
              <a:t>자유롭게 바꿀 수 있음</a:t>
            </a:r>
            <a:r>
              <a:rPr lang="en-US" altLang="ko-KR" dirty="0"/>
              <a:t>.</a:t>
            </a:r>
          </a:p>
          <a:p>
            <a:pPr marL="0" indent="0">
              <a:buNone/>
            </a:pPr>
            <a:endParaRPr lang="en-US" altLang="ko-KR" dirty="0"/>
          </a:p>
          <a:p>
            <a:pPr marL="0" indent="0">
              <a:buNone/>
            </a:pPr>
            <a:r>
              <a:rPr lang="en-US" altLang="ko-KR" dirty="0"/>
              <a:t>training step</a:t>
            </a:r>
            <a:r>
              <a:rPr lang="ko-KR" altLang="en-US" dirty="0"/>
              <a:t>은 </a:t>
            </a:r>
            <a:r>
              <a:rPr lang="en-US" altLang="ko-KR" dirty="0"/>
              <a:t>train image X 200, </a:t>
            </a:r>
            <a:r>
              <a:rPr lang="ko-KR" altLang="en-US" dirty="0"/>
              <a:t>정규화 </a:t>
            </a:r>
            <a:r>
              <a:rPr lang="en-US" altLang="ko-KR" dirty="0"/>
              <a:t>image</a:t>
            </a:r>
            <a:r>
              <a:rPr lang="ko-KR" altLang="en-US" dirty="0"/>
              <a:t>는</a:t>
            </a:r>
            <a:r>
              <a:rPr lang="en-US" altLang="ko-KR" dirty="0"/>
              <a:t> train image X 10</a:t>
            </a:r>
            <a:r>
              <a:rPr lang="ko-KR" altLang="en-US" dirty="0"/>
              <a:t>이 일반적으로 성능이</a:t>
            </a:r>
            <a:r>
              <a:rPr lang="en-US" altLang="ko-KR" dirty="0"/>
              <a:t> </a:t>
            </a:r>
            <a:r>
              <a:rPr lang="ko-KR" altLang="en-US" dirty="0"/>
              <a:t>좋다</a:t>
            </a:r>
            <a:r>
              <a:rPr lang="en-US" altLang="ko-KR" dirty="0"/>
              <a:t>.</a:t>
            </a:r>
          </a:p>
        </p:txBody>
      </p:sp>
    </p:spTree>
    <p:extLst>
      <p:ext uri="{BB962C8B-B14F-4D97-AF65-F5344CB8AC3E}">
        <p14:creationId xmlns:p14="http://schemas.microsoft.com/office/powerpoint/2010/main" val="5765989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2717A0-CC97-E4E0-9E7A-6870138A173B}"/>
              </a:ext>
            </a:extLst>
          </p:cNvPr>
          <p:cNvSpPr txBox="1"/>
          <p:nvPr/>
        </p:nvSpPr>
        <p:spPr>
          <a:xfrm>
            <a:off x="731520" y="314960"/>
            <a:ext cx="5059680" cy="1477328"/>
          </a:xfrm>
          <a:prstGeom prst="rect">
            <a:avLst/>
          </a:prstGeom>
          <a:noFill/>
        </p:spPr>
        <p:txBody>
          <a:bodyPr wrap="square" rtlCol="0">
            <a:spAutoFit/>
          </a:bodyPr>
          <a:lstStyle/>
          <a:p>
            <a:r>
              <a:rPr lang="en-US" altLang="ko-KR" dirty="0"/>
              <a:t>4. My style</a:t>
            </a:r>
          </a:p>
          <a:p>
            <a:endParaRPr lang="en-US" altLang="ko-KR" dirty="0"/>
          </a:p>
          <a:p>
            <a:r>
              <a:rPr lang="ko-KR" altLang="en-US" dirty="0"/>
              <a:t>기존의 </a:t>
            </a:r>
            <a:r>
              <a:rPr lang="en-US" altLang="ko-KR" dirty="0"/>
              <a:t>my style</a:t>
            </a:r>
            <a:r>
              <a:rPr lang="ko-KR" altLang="en-US" dirty="0"/>
              <a:t>은 </a:t>
            </a:r>
            <a:r>
              <a:rPr lang="en-US" altLang="ko-KR" dirty="0"/>
              <a:t>class prompt</a:t>
            </a:r>
            <a:r>
              <a:rPr lang="ko-KR" altLang="en-US" dirty="0"/>
              <a:t>가 잘못 </a:t>
            </a:r>
            <a:r>
              <a:rPr lang="ko-KR" altLang="en-US" dirty="0" err="1"/>
              <a:t>들어감</a:t>
            </a:r>
            <a:endParaRPr lang="en-US" altLang="ko-KR" dirty="0"/>
          </a:p>
          <a:p>
            <a:endParaRPr lang="en-US" altLang="ko-KR" dirty="0"/>
          </a:p>
          <a:p>
            <a:r>
              <a:rPr lang="en-US" altLang="ko-KR" dirty="0"/>
              <a:t>Class prompt : In style </a:t>
            </a:r>
          </a:p>
        </p:txBody>
      </p:sp>
      <p:pic>
        <p:nvPicPr>
          <p:cNvPr id="6" name="그림 5">
            <a:extLst>
              <a:ext uri="{FF2B5EF4-FFF2-40B4-BE49-F238E27FC236}">
                <a16:creationId xmlns:a16="http://schemas.microsoft.com/office/drawing/2014/main" id="{62DF4CC3-F8AC-2668-4203-2D572AB38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800" y="1955800"/>
            <a:ext cx="2895600" cy="2895600"/>
          </a:xfrm>
          <a:prstGeom prst="rect">
            <a:avLst/>
          </a:prstGeom>
        </p:spPr>
      </p:pic>
      <p:pic>
        <p:nvPicPr>
          <p:cNvPr id="8" name="그림 7">
            <a:extLst>
              <a:ext uri="{FF2B5EF4-FFF2-40B4-BE49-F238E27FC236}">
                <a16:creationId xmlns:a16="http://schemas.microsoft.com/office/drawing/2014/main" id="{11B01B4B-15A5-2D40-E3E6-BC5C88026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600" y="2006600"/>
            <a:ext cx="2895600" cy="2895600"/>
          </a:xfrm>
          <a:prstGeom prst="rect">
            <a:avLst/>
          </a:prstGeom>
        </p:spPr>
      </p:pic>
      <p:pic>
        <p:nvPicPr>
          <p:cNvPr id="10" name="그림 9">
            <a:extLst>
              <a:ext uri="{FF2B5EF4-FFF2-40B4-BE49-F238E27FC236}">
                <a16:creationId xmlns:a16="http://schemas.microsoft.com/office/drawing/2014/main" id="{ED5B8385-76AF-369E-71A3-B53D94FB4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000" y="2006600"/>
            <a:ext cx="2895600" cy="2895600"/>
          </a:xfrm>
          <a:prstGeom prst="rect">
            <a:avLst/>
          </a:prstGeom>
        </p:spPr>
      </p:pic>
      <p:pic>
        <p:nvPicPr>
          <p:cNvPr id="12" name="그림 11">
            <a:extLst>
              <a:ext uri="{FF2B5EF4-FFF2-40B4-BE49-F238E27FC236}">
                <a16:creationId xmlns:a16="http://schemas.microsoft.com/office/drawing/2014/main" id="{CA8448A2-A98A-7113-3A46-3E9135C222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 y="2006600"/>
            <a:ext cx="2895600" cy="2895600"/>
          </a:xfrm>
          <a:prstGeom prst="rect">
            <a:avLst/>
          </a:prstGeom>
        </p:spPr>
      </p:pic>
    </p:spTree>
    <p:extLst>
      <p:ext uri="{BB962C8B-B14F-4D97-AF65-F5344CB8AC3E}">
        <p14:creationId xmlns:p14="http://schemas.microsoft.com/office/powerpoint/2010/main" val="35591173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9025F3-99F5-E795-00FD-396F7D2D578A}"/>
              </a:ext>
            </a:extLst>
          </p:cNvPr>
          <p:cNvSpPr txBox="1"/>
          <p:nvPr/>
        </p:nvSpPr>
        <p:spPr>
          <a:xfrm>
            <a:off x="314960" y="335280"/>
            <a:ext cx="8056880" cy="646331"/>
          </a:xfrm>
          <a:prstGeom prst="rect">
            <a:avLst/>
          </a:prstGeom>
          <a:noFill/>
        </p:spPr>
        <p:txBody>
          <a:bodyPr wrap="square" rtlCol="0">
            <a:spAutoFit/>
          </a:bodyPr>
          <a:lstStyle/>
          <a:p>
            <a:r>
              <a:rPr lang="ko-KR" altLang="en-US" dirty="0"/>
              <a:t>기존의 </a:t>
            </a:r>
            <a:r>
              <a:rPr lang="en-US" altLang="ko-KR" dirty="0"/>
              <a:t>train image</a:t>
            </a:r>
            <a:r>
              <a:rPr lang="ko-KR" altLang="en-US" dirty="0"/>
              <a:t>는 그대로 넣고</a:t>
            </a:r>
            <a:r>
              <a:rPr lang="en-US" altLang="ko-KR" dirty="0"/>
              <a:t>, class prompt</a:t>
            </a:r>
            <a:r>
              <a:rPr lang="ko-KR" altLang="en-US" dirty="0"/>
              <a:t>를 제대로 </a:t>
            </a:r>
            <a:r>
              <a:rPr lang="ko-KR" altLang="en-US" dirty="0" err="1"/>
              <a:t>넣어줌</a:t>
            </a:r>
            <a:endParaRPr lang="en-US" altLang="ko-KR" dirty="0"/>
          </a:p>
          <a:p>
            <a:endParaRPr lang="ko-KR" altLang="en-US" dirty="0"/>
          </a:p>
        </p:txBody>
      </p:sp>
      <p:pic>
        <p:nvPicPr>
          <p:cNvPr id="6" name="그림 5">
            <a:extLst>
              <a:ext uri="{FF2B5EF4-FFF2-40B4-BE49-F238E27FC236}">
                <a16:creationId xmlns:a16="http://schemas.microsoft.com/office/drawing/2014/main" id="{511554D3-FDC7-91AA-CD4F-78356D7ED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5600" y="1812389"/>
            <a:ext cx="2763520" cy="2763520"/>
          </a:xfrm>
          <a:prstGeom prst="rect">
            <a:avLst/>
          </a:prstGeom>
        </p:spPr>
      </p:pic>
      <p:pic>
        <p:nvPicPr>
          <p:cNvPr id="8" name="그림 7">
            <a:extLst>
              <a:ext uri="{FF2B5EF4-FFF2-40B4-BE49-F238E27FC236}">
                <a16:creationId xmlns:a16="http://schemas.microsoft.com/office/drawing/2014/main" id="{DB9392E8-A9E1-D1DB-EB4A-B316429AD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120" y="1794411"/>
            <a:ext cx="2763520" cy="2763520"/>
          </a:xfrm>
          <a:prstGeom prst="rect">
            <a:avLst/>
          </a:prstGeom>
        </p:spPr>
      </p:pic>
      <p:pic>
        <p:nvPicPr>
          <p:cNvPr id="10" name="그림 9">
            <a:extLst>
              <a:ext uri="{FF2B5EF4-FFF2-40B4-BE49-F238E27FC236}">
                <a16:creationId xmlns:a16="http://schemas.microsoft.com/office/drawing/2014/main" id="{706F9FBB-09F8-CC37-4151-BD0378FA8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4640" y="1812389"/>
            <a:ext cx="2763520" cy="2763520"/>
          </a:xfrm>
          <a:prstGeom prst="rect">
            <a:avLst/>
          </a:prstGeom>
        </p:spPr>
      </p:pic>
      <p:pic>
        <p:nvPicPr>
          <p:cNvPr id="12" name="그림 11">
            <a:extLst>
              <a:ext uri="{FF2B5EF4-FFF2-40B4-BE49-F238E27FC236}">
                <a16:creationId xmlns:a16="http://schemas.microsoft.com/office/drawing/2014/main" id="{7A64668A-1479-D470-1C69-A321A4A6F7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960" y="1794411"/>
            <a:ext cx="2763520" cy="2763520"/>
          </a:xfrm>
          <a:prstGeom prst="rect">
            <a:avLst/>
          </a:prstGeom>
        </p:spPr>
      </p:pic>
    </p:spTree>
    <p:extLst>
      <p:ext uri="{BB962C8B-B14F-4D97-AF65-F5344CB8AC3E}">
        <p14:creationId xmlns:p14="http://schemas.microsoft.com/office/powerpoint/2010/main" val="4459998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823DF7-9B60-5B68-30FB-0E310CE0A11F}"/>
              </a:ext>
            </a:extLst>
          </p:cNvPr>
          <p:cNvSpPr txBox="1"/>
          <p:nvPr/>
        </p:nvSpPr>
        <p:spPr>
          <a:xfrm>
            <a:off x="1107440" y="955040"/>
            <a:ext cx="9662160" cy="4401205"/>
          </a:xfrm>
          <a:prstGeom prst="rect">
            <a:avLst/>
          </a:prstGeom>
          <a:noFill/>
        </p:spPr>
        <p:txBody>
          <a:bodyPr wrap="square" rtlCol="0">
            <a:spAutoFit/>
          </a:bodyPr>
          <a:lstStyle/>
          <a:p>
            <a:r>
              <a:rPr lang="en-US" altLang="ko-KR" sz="2800" b="1" dirty="0"/>
              <a:t>instance prompt : </a:t>
            </a:r>
            <a:r>
              <a:rPr lang="en-US" altLang="ko-KR" sz="2800" b="1" dirty="0" err="1"/>
              <a:t>qkrst</a:t>
            </a:r>
            <a:endParaRPr lang="en-US" altLang="ko-KR" sz="2800" b="1" dirty="0"/>
          </a:p>
          <a:p>
            <a:endParaRPr lang="en-US" altLang="ko-KR" sz="2800" b="1" dirty="0"/>
          </a:p>
          <a:p>
            <a:r>
              <a:rPr lang="en-US" altLang="ko-KR" sz="2800" b="1" dirty="0"/>
              <a:t>train : my style 6 images</a:t>
            </a:r>
          </a:p>
          <a:p>
            <a:endParaRPr lang="en-US" altLang="ko-KR" sz="2800" b="1" dirty="0"/>
          </a:p>
          <a:p>
            <a:r>
              <a:rPr lang="en-US" altLang="ko-KR" sz="2800" b="1" dirty="0"/>
              <a:t>class noun : in sketch style</a:t>
            </a:r>
          </a:p>
          <a:p>
            <a:endParaRPr lang="en-US" altLang="ko-KR" sz="2800" b="1" dirty="0"/>
          </a:p>
          <a:p>
            <a:r>
              <a:rPr lang="en-US" altLang="ko-KR" sz="2800" b="1" dirty="0"/>
              <a:t>Example prompt : A dream of being chased by a zombie in </a:t>
            </a:r>
            <a:r>
              <a:rPr lang="en-US" altLang="ko-KR" sz="2800" b="1" dirty="0" err="1"/>
              <a:t>qkrst</a:t>
            </a:r>
            <a:r>
              <a:rPr lang="en-US" altLang="ko-KR" sz="2800" b="1" dirty="0"/>
              <a:t> style, I'm a person and I'm carrying a bag and </a:t>
            </a:r>
            <a:r>
              <a:rPr lang="en-US" altLang="ko-KR" sz="2800" b="1" dirty="0" err="1"/>
              <a:t>i'm</a:t>
            </a:r>
            <a:r>
              <a:rPr lang="en-US" altLang="ko-KR" sz="2800" b="1" dirty="0"/>
              <a:t> running fast, highly detailed, Draw zombies realistically.</a:t>
            </a:r>
            <a:endParaRPr lang="ko-KR" altLang="en-US" sz="2800" b="1" dirty="0"/>
          </a:p>
        </p:txBody>
      </p:sp>
    </p:spTree>
    <p:extLst>
      <p:ext uri="{BB962C8B-B14F-4D97-AF65-F5344CB8AC3E}">
        <p14:creationId xmlns:p14="http://schemas.microsoft.com/office/powerpoint/2010/main" val="2678844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그림 36">
            <a:extLst>
              <a:ext uri="{FF2B5EF4-FFF2-40B4-BE49-F238E27FC236}">
                <a16:creationId xmlns:a16="http://schemas.microsoft.com/office/drawing/2014/main" id="{CFEE5F26-B6D2-7FB3-7F64-C9464747D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0480" y="1595120"/>
            <a:ext cx="3896360" cy="3896360"/>
          </a:xfrm>
          <a:prstGeom prst="rect">
            <a:avLst/>
          </a:prstGeom>
        </p:spPr>
      </p:pic>
      <p:pic>
        <p:nvPicPr>
          <p:cNvPr id="39" name="그림 38">
            <a:extLst>
              <a:ext uri="{FF2B5EF4-FFF2-40B4-BE49-F238E27FC236}">
                <a16:creationId xmlns:a16="http://schemas.microsoft.com/office/drawing/2014/main" id="{ACC3EB70-8F35-4E3F-700E-CD7349497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162" y="1595120"/>
            <a:ext cx="3896360" cy="3896360"/>
          </a:xfrm>
          <a:prstGeom prst="rect">
            <a:avLst/>
          </a:prstGeom>
        </p:spPr>
      </p:pic>
      <p:pic>
        <p:nvPicPr>
          <p:cNvPr id="41" name="그림 40">
            <a:extLst>
              <a:ext uri="{FF2B5EF4-FFF2-40B4-BE49-F238E27FC236}">
                <a16:creationId xmlns:a16="http://schemas.microsoft.com/office/drawing/2014/main" id="{90CF85CF-A964-20A9-6145-4E9CAA5D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1" y="1480820"/>
            <a:ext cx="3896360" cy="3896360"/>
          </a:xfrm>
          <a:prstGeom prst="rect">
            <a:avLst/>
          </a:prstGeom>
        </p:spPr>
      </p:pic>
    </p:spTree>
    <p:extLst>
      <p:ext uri="{BB962C8B-B14F-4D97-AF65-F5344CB8AC3E}">
        <p14:creationId xmlns:p14="http://schemas.microsoft.com/office/powerpoint/2010/main" val="22646103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0F4D98F-B876-4502-70D8-DA258ACE37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420" y="2014220"/>
            <a:ext cx="2829560" cy="2829560"/>
          </a:xfrm>
          <a:prstGeom prst="rect">
            <a:avLst/>
          </a:prstGeom>
        </p:spPr>
      </p:pic>
      <p:pic>
        <p:nvPicPr>
          <p:cNvPr id="7" name="그림 6">
            <a:extLst>
              <a:ext uri="{FF2B5EF4-FFF2-40B4-BE49-F238E27FC236}">
                <a16:creationId xmlns:a16="http://schemas.microsoft.com/office/drawing/2014/main" id="{E875951D-0648-6D62-4FA3-A8A8D2566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5360" y="2085340"/>
            <a:ext cx="2829560" cy="2829560"/>
          </a:xfrm>
          <a:prstGeom prst="rect">
            <a:avLst/>
          </a:prstGeom>
        </p:spPr>
      </p:pic>
      <p:pic>
        <p:nvPicPr>
          <p:cNvPr id="9" name="그림 8">
            <a:extLst>
              <a:ext uri="{FF2B5EF4-FFF2-40B4-BE49-F238E27FC236}">
                <a16:creationId xmlns:a16="http://schemas.microsoft.com/office/drawing/2014/main" id="{A0808652-2865-650E-29F6-16559E0C3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5800" y="2014220"/>
            <a:ext cx="2829560" cy="2829560"/>
          </a:xfrm>
          <a:prstGeom prst="rect">
            <a:avLst/>
          </a:prstGeom>
        </p:spPr>
      </p:pic>
      <p:pic>
        <p:nvPicPr>
          <p:cNvPr id="11" name="그림 10">
            <a:extLst>
              <a:ext uri="{FF2B5EF4-FFF2-40B4-BE49-F238E27FC236}">
                <a16:creationId xmlns:a16="http://schemas.microsoft.com/office/drawing/2014/main" id="{E5560FF1-2CA7-0AC4-9683-1806FAFF6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 y="2014220"/>
            <a:ext cx="2829560" cy="2829560"/>
          </a:xfrm>
          <a:prstGeom prst="rect">
            <a:avLst/>
          </a:prstGeom>
        </p:spPr>
      </p:pic>
    </p:spTree>
    <p:extLst>
      <p:ext uri="{BB962C8B-B14F-4D97-AF65-F5344CB8AC3E}">
        <p14:creationId xmlns:p14="http://schemas.microsoft.com/office/powerpoint/2010/main" val="25374169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295EB5E-89F1-77FB-1C95-8D66A0F08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4660" y="419100"/>
            <a:ext cx="3632200" cy="3632200"/>
          </a:xfrm>
          <a:prstGeom prst="rect">
            <a:avLst/>
          </a:prstGeom>
        </p:spPr>
      </p:pic>
      <p:pic>
        <p:nvPicPr>
          <p:cNvPr id="7" name="그림 6">
            <a:extLst>
              <a:ext uri="{FF2B5EF4-FFF2-40B4-BE49-F238E27FC236}">
                <a16:creationId xmlns:a16="http://schemas.microsoft.com/office/drawing/2014/main" id="{45E863C8-4DE7-2A99-D191-7512B91BC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40" y="111760"/>
            <a:ext cx="3632200" cy="3632200"/>
          </a:xfrm>
          <a:prstGeom prst="rect">
            <a:avLst/>
          </a:prstGeom>
        </p:spPr>
      </p:pic>
      <p:pic>
        <p:nvPicPr>
          <p:cNvPr id="9" name="그림 8">
            <a:extLst>
              <a:ext uri="{FF2B5EF4-FFF2-40B4-BE49-F238E27FC236}">
                <a16:creationId xmlns:a16="http://schemas.microsoft.com/office/drawing/2014/main" id="{2BEB91E9-AB05-031B-C4C3-77CB60BEB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6120" y="111760"/>
            <a:ext cx="3632200" cy="3632200"/>
          </a:xfrm>
          <a:prstGeom prst="rect">
            <a:avLst/>
          </a:prstGeom>
        </p:spPr>
      </p:pic>
      <p:pic>
        <p:nvPicPr>
          <p:cNvPr id="11" name="그림 10">
            <a:extLst>
              <a:ext uri="{FF2B5EF4-FFF2-40B4-BE49-F238E27FC236}">
                <a16:creationId xmlns:a16="http://schemas.microsoft.com/office/drawing/2014/main" id="{D7D8C35B-661E-ABED-CF5B-518C88D5E3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530" y="3225800"/>
            <a:ext cx="3632200" cy="3632200"/>
          </a:xfrm>
          <a:prstGeom prst="rect">
            <a:avLst/>
          </a:prstGeom>
        </p:spPr>
      </p:pic>
    </p:spTree>
    <p:extLst>
      <p:ext uri="{BB962C8B-B14F-4D97-AF65-F5344CB8AC3E}">
        <p14:creationId xmlns:p14="http://schemas.microsoft.com/office/powerpoint/2010/main" val="14101069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7236856-CDB4-47FF-C8E7-DDF10B5FE5DB}"/>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26E5352B-00CF-ABE0-6D17-8C60249D79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4774" y="1854074"/>
            <a:ext cx="2705988" cy="2705988"/>
          </a:xfrm>
        </p:spPr>
      </p:pic>
      <p:pic>
        <p:nvPicPr>
          <p:cNvPr id="7" name="그림 6">
            <a:extLst>
              <a:ext uri="{FF2B5EF4-FFF2-40B4-BE49-F238E27FC236}">
                <a16:creationId xmlns:a16="http://schemas.microsoft.com/office/drawing/2014/main" id="{DD263D6B-D7A2-E276-204B-336C02EE9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9040" y="1690688"/>
            <a:ext cx="3032760" cy="3032760"/>
          </a:xfrm>
          <a:prstGeom prst="rect">
            <a:avLst/>
          </a:prstGeom>
        </p:spPr>
      </p:pic>
      <p:pic>
        <p:nvPicPr>
          <p:cNvPr id="9" name="그림 8">
            <a:extLst>
              <a:ext uri="{FF2B5EF4-FFF2-40B4-BE49-F238E27FC236}">
                <a16:creationId xmlns:a16="http://schemas.microsoft.com/office/drawing/2014/main" id="{E966180C-83DD-3E0E-16BE-CD45392E6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6880" y="1690688"/>
            <a:ext cx="3032760" cy="3032760"/>
          </a:xfrm>
          <a:prstGeom prst="rect">
            <a:avLst/>
          </a:prstGeom>
        </p:spPr>
      </p:pic>
      <p:pic>
        <p:nvPicPr>
          <p:cNvPr id="11" name="그림 10">
            <a:extLst>
              <a:ext uri="{FF2B5EF4-FFF2-40B4-BE49-F238E27FC236}">
                <a16:creationId xmlns:a16="http://schemas.microsoft.com/office/drawing/2014/main" id="{705AA269-2463-8E6A-211C-CE3983CAA0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480" y="1690688"/>
            <a:ext cx="3032760" cy="3032760"/>
          </a:xfrm>
          <a:prstGeom prst="rect">
            <a:avLst/>
          </a:prstGeom>
        </p:spPr>
      </p:pic>
    </p:spTree>
    <p:extLst>
      <p:ext uri="{BB962C8B-B14F-4D97-AF65-F5344CB8AC3E}">
        <p14:creationId xmlns:p14="http://schemas.microsoft.com/office/powerpoint/2010/main" val="12613655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E7AEA0-2B00-694A-B362-7A52A9E09176}"/>
              </a:ext>
            </a:extLst>
          </p:cNvPr>
          <p:cNvSpPr txBox="1"/>
          <p:nvPr/>
        </p:nvSpPr>
        <p:spPr>
          <a:xfrm>
            <a:off x="1290320" y="2228671"/>
            <a:ext cx="9438640" cy="2677656"/>
          </a:xfrm>
          <a:prstGeom prst="rect">
            <a:avLst/>
          </a:prstGeom>
          <a:noFill/>
        </p:spPr>
        <p:txBody>
          <a:bodyPr wrap="square" rtlCol="0">
            <a:spAutoFit/>
          </a:bodyPr>
          <a:lstStyle/>
          <a:p>
            <a:r>
              <a:rPr lang="ko-KR" altLang="en-US" sz="2400" b="1" dirty="0"/>
              <a:t>정규화 이미지가 잘못 들어간 </a:t>
            </a:r>
            <a:r>
              <a:rPr lang="ko-KR" altLang="en-US" sz="2400" b="1" dirty="0" err="1"/>
              <a:t>경우랑</a:t>
            </a:r>
            <a:r>
              <a:rPr lang="ko-KR" altLang="en-US" sz="2400" b="1" dirty="0"/>
              <a:t> 비교했을 때</a:t>
            </a:r>
            <a:endParaRPr lang="en-US" altLang="ko-KR" sz="2400" b="1" dirty="0"/>
          </a:p>
          <a:p>
            <a:endParaRPr lang="en-US" altLang="ko-KR" sz="2400" b="1" dirty="0"/>
          </a:p>
          <a:p>
            <a:r>
              <a:rPr lang="ko-KR" altLang="en-US" sz="2400" b="1" dirty="0"/>
              <a:t>훨씬 </a:t>
            </a:r>
            <a:r>
              <a:rPr lang="en-US" altLang="ko-KR" sz="2400" b="1" dirty="0"/>
              <a:t>prompt</a:t>
            </a:r>
            <a:r>
              <a:rPr lang="ko-KR" altLang="en-US" sz="2400" b="1" dirty="0"/>
              <a:t>에 대한 묘사가 늘어나고</a:t>
            </a:r>
            <a:r>
              <a:rPr lang="en-US" altLang="ko-KR" sz="2400" b="1" dirty="0"/>
              <a:t>, instance</a:t>
            </a:r>
            <a:r>
              <a:rPr lang="ko-KR" altLang="en-US" sz="2400" b="1" dirty="0"/>
              <a:t>를 좀 더 잘 표현했다</a:t>
            </a:r>
            <a:r>
              <a:rPr lang="en-US" altLang="ko-KR" sz="2400" b="1" dirty="0"/>
              <a:t>.</a:t>
            </a:r>
          </a:p>
          <a:p>
            <a:endParaRPr lang="en-US" altLang="ko-KR" sz="2400" b="1" dirty="0"/>
          </a:p>
          <a:p>
            <a:r>
              <a:rPr lang="en-US" altLang="ko-KR" sz="2400" b="1" dirty="0"/>
              <a:t>Class image</a:t>
            </a:r>
            <a:r>
              <a:rPr lang="ko-KR" altLang="en-US" sz="2400" b="1" dirty="0"/>
              <a:t>를 잘 줬을 때</a:t>
            </a:r>
            <a:r>
              <a:rPr lang="en-US" altLang="ko-KR" sz="2400" b="1" dirty="0"/>
              <a:t>, </a:t>
            </a:r>
            <a:r>
              <a:rPr lang="ko-KR" altLang="en-US" sz="2400" b="1" dirty="0"/>
              <a:t>묘사가 더 좋아지는 걸 확인하기 위해 한 번 더 실험</a:t>
            </a:r>
            <a:r>
              <a:rPr lang="en-US" altLang="ko-KR" sz="2400" b="1" dirty="0"/>
              <a:t>.</a:t>
            </a:r>
            <a:endParaRPr lang="ko-KR" altLang="en-US" sz="2400" b="1" dirty="0"/>
          </a:p>
        </p:txBody>
      </p:sp>
    </p:spTree>
    <p:extLst>
      <p:ext uri="{BB962C8B-B14F-4D97-AF65-F5344CB8AC3E}">
        <p14:creationId xmlns:p14="http://schemas.microsoft.com/office/powerpoint/2010/main" val="36748212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F2FB9B-6E33-144C-BA0A-1DE5E4BE210D}"/>
              </a:ext>
            </a:extLst>
          </p:cNvPr>
          <p:cNvSpPr txBox="1"/>
          <p:nvPr/>
        </p:nvSpPr>
        <p:spPr>
          <a:xfrm>
            <a:off x="1391920" y="2418080"/>
            <a:ext cx="8636000" cy="1384995"/>
          </a:xfrm>
          <a:prstGeom prst="rect">
            <a:avLst/>
          </a:prstGeom>
          <a:noFill/>
        </p:spPr>
        <p:txBody>
          <a:bodyPr wrap="square">
            <a:spAutoFit/>
          </a:bodyPr>
          <a:lstStyle/>
          <a:p>
            <a:r>
              <a:rPr lang="ko-KR" altLang="en-US" sz="2800" b="1" dirty="0"/>
              <a:t> "</a:t>
            </a:r>
            <a:r>
              <a:rPr lang="ko-KR" altLang="en-US" sz="2800" b="1" dirty="0" err="1"/>
              <a:t>instance_prompt</a:t>
            </a:r>
            <a:r>
              <a:rPr lang="ko-KR" altLang="en-US" sz="2800" b="1" dirty="0"/>
              <a:t>":      "</a:t>
            </a:r>
            <a:r>
              <a:rPr lang="ko-KR" altLang="en-US" sz="2800" b="1" dirty="0" err="1"/>
              <a:t>in</a:t>
            </a:r>
            <a:r>
              <a:rPr lang="ko-KR" altLang="en-US" sz="2800" b="1" dirty="0"/>
              <a:t> </a:t>
            </a:r>
            <a:r>
              <a:rPr lang="ko-KR" altLang="en-US" sz="2800" b="1" dirty="0" err="1"/>
              <a:t>zwx</a:t>
            </a:r>
            <a:r>
              <a:rPr lang="ko-KR" altLang="en-US" sz="2800" b="1" dirty="0"/>
              <a:t> </a:t>
            </a:r>
            <a:r>
              <a:rPr lang="ko-KR" altLang="en-US" sz="2800" b="1" dirty="0" err="1"/>
              <a:t>style</a:t>
            </a:r>
            <a:r>
              <a:rPr lang="ko-KR" altLang="en-US" sz="2800" b="1" dirty="0"/>
              <a:t>",       </a:t>
            </a:r>
            <a:endParaRPr lang="en-US" altLang="ko-KR" sz="2800" b="1" dirty="0"/>
          </a:p>
          <a:p>
            <a:r>
              <a:rPr lang="ko-KR" altLang="en-US" sz="2800" b="1" dirty="0"/>
              <a:t> "</a:t>
            </a:r>
            <a:r>
              <a:rPr lang="ko-KR" altLang="en-US" sz="2800" b="1" dirty="0" err="1"/>
              <a:t>class_prompt</a:t>
            </a:r>
            <a:r>
              <a:rPr lang="ko-KR" altLang="en-US" sz="2800" b="1" dirty="0"/>
              <a:t>":         "</a:t>
            </a:r>
            <a:r>
              <a:rPr lang="ko-KR" altLang="en-US" sz="2800" b="1" dirty="0" err="1"/>
              <a:t>sketch</a:t>
            </a:r>
            <a:r>
              <a:rPr lang="ko-KR" altLang="en-US" sz="2800" b="1" dirty="0"/>
              <a:t> </a:t>
            </a:r>
            <a:r>
              <a:rPr lang="ko-KR" altLang="en-US" sz="2800" b="1" dirty="0" err="1"/>
              <a:t>art</a:t>
            </a:r>
            <a:r>
              <a:rPr lang="ko-KR" altLang="en-US" sz="2800" b="1" dirty="0"/>
              <a:t> </a:t>
            </a:r>
            <a:r>
              <a:rPr lang="ko-KR" altLang="en-US" sz="2800" b="1" dirty="0" err="1"/>
              <a:t>pictures</a:t>
            </a:r>
            <a:r>
              <a:rPr lang="ko-KR" altLang="en-US" sz="2800" b="1" dirty="0"/>
              <a:t>, </a:t>
            </a:r>
            <a:r>
              <a:rPr lang="ko-KR" altLang="en-US" sz="2800" b="1" dirty="0" err="1"/>
              <a:t>full</a:t>
            </a:r>
            <a:r>
              <a:rPr lang="ko-KR" altLang="en-US" sz="2800" b="1" dirty="0"/>
              <a:t> </a:t>
            </a:r>
            <a:r>
              <a:rPr lang="ko-KR" altLang="en-US" sz="2800" b="1" dirty="0" err="1"/>
              <a:t>body</a:t>
            </a:r>
            <a:r>
              <a:rPr lang="ko-KR" altLang="en-US" sz="2800" b="1" dirty="0"/>
              <a:t>, </a:t>
            </a:r>
            <a:r>
              <a:rPr lang="ko-KR" altLang="en-US" sz="2800" b="1" dirty="0" err="1"/>
              <a:t>good</a:t>
            </a:r>
            <a:r>
              <a:rPr lang="ko-KR" altLang="en-US" sz="2800" b="1" dirty="0"/>
              <a:t> </a:t>
            </a:r>
            <a:r>
              <a:rPr lang="ko-KR" altLang="en-US" sz="2800" b="1" dirty="0" err="1"/>
              <a:t>performance</a:t>
            </a:r>
            <a:r>
              <a:rPr lang="ko-KR" altLang="en-US" sz="2800" b="1" dirty="0"/>
              <a:t>, </a:t>
            </a:r>
            <a:r>
              <a:rPr lang="ko-KR" altLang="en-US" sz="2800" b="1" dirty="0" err="1"/>
              <a:t>good</a:t>
            </a:r>
            <a:r>
              <a:rPr lang="ko-KR" altLang="en-US" sz="2800" b="1" dirty="0"/>
              <a:t> </a:t>
            </a:r>
            <a:r>
              <a:rPr lang="ko-KR" altLang="en-US" sz="2800" b="1" dirty="0" err="1"/>
              <a:t>quality</a:t>
            </a:r>
            <a:r>
              <a:rPr lang="ko-KR" altLang="en-US" sz="2800" b="1" dirty="0"/>
              <a:t>",</a:t>
            </a:r>
            <a:endParaRPr lang="en-US" altLang="ko-KR" sz="2800" b="1" dirty="0"/>
          </a:p>
        </p:txBody>
      </p:sp>
    </p:spTree>
    <p:extLst>
      <p:ext uri="{BB962C8B-B14F-4D97-AF65-F5344CB8AC3E}">
        <p14:creationId xmlns:p14="http://schemas.microsoft.com/office/powerpoint/2010/main" val="21214027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D08E527-2365-29CE-4B6E-828027AC7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2" y="452120"/>
            <a:ext cx="3251200" cy="3251200"/>
          </a:xfrm>
          <a:prstGeom prst="rect">
            <a:avLst/>
          </a:prstGeom>
        </p:spPr>
      </p:pic>
      <p:pic>
        <p:nvPicPr>
          <p:cNvPr id="7" name="그림 6">
            <a:extLst>
              <a:ext uri="{FF2B5EF4-FFF2-40B4-BE49-F238E27FC236}">
                <a16:creationId xmlns:a16="http://schemas.microsoft.com/office/drawing/2014/main" id="{899781AE-DC39-EF1E-96CD-1A36FC221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762" y="3591560"/>
            <a:ext cx="3139440" cy="3139440"/>
          </a:xfrm>
          <a:prstGeom prst="rect">
            <a:avLst/>
          </a:prstGeom>
        </p:spPr>
      </p:pic>
      <p:pic>
        <p:nvPicPr>
          <p:cNvPr id="9" name="그림 8">
            <a:extLst>
              <a:ext uri="{FF2B5EF4-FFF2-40B4-BE49-F238E27FC236}">
                <a16:creationId xmlns:a16="http://schemas.microsoft.com/office/drawing/2014/main" id="{EF6C2208-02D2-89D8-1B8C-EDC59D8D7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8241" y="3591560"/>
            <a:ext cx="3139440" cy="3139440"/>
          </a:xfrm>
          <a:prstGeom prst="rect">
            <a:avLst/>
          </a:prstGeom>
        </p:spPr>
      </p:pic>
      <p:pic>
        <p:nvPicPr>
          <p:cNvPr id="11" name="그림 10">
            <a:extLst>
              <a:ext uri="{FF2B5EF4-FFF2-40B4-BE49-F238E27FC236}">
                <a16:creationId xmlns:a16="http://schemas.microsoft.com/office/drawing/2014/main" id="{BCE006B6-A167-89E1-9F3E-150B38F3BC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3161" y="452120"/>
            <a:ext cx="3139440" cy="3139440"/>
          </a:xfrm>
          <a:prstGeom prst="rect">
            <a:avLst/>
          </a:prstGeom>
        </p:spPr>
      </p:pic>
    </p:spTree>
    <p:extLst>
      <p:ext uri="{BB962C8B-B14F-4D97-AF65-F5344CB8AC3E}">
        <p14:creationId xmlns:p14="http://schemas.microsoft.com/office/powerpoint/2010/main" val="4254443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BB4566-C32E-478D-29D7-69FC5F072977}"/>
              </a:ext>
            </a:extLst>
          </p:cNvPr>
          <p:cNvSpPr>
            <a:spLocks noGrp="1"/>
          </p:cNvSpPr>
          <p:nvPr>
            <p:ph type="title"/>
          </p:nvPr>
        </p:nvSpPr>
        <p:spPr/>
        <p:txBody>
          <a:bodyPr/>
          <a:lstStyle/>
          <a:p>
            <a:r>
              <a:rPr lang="en-US" altLang="ko-KR" dirty="0"/>
              <a:t>Image modification</a:t>
            </a:r>
            <a:endParaRPr lang="ko-KR" altLang="en-US" dirty="0"/>
          </a:p>
        </p:txBody>
      </p:sp>
      <p:sp>
        <p:nvSpPr>
          <p:cNvPr id="3" name="내용 개체 틀 2">
            <a:extLst>
              <a:ext uri="{FF2B5EF4-FFF2-40B4-BE49-F238E27FC236}">
                <a16:creationId xmlns:a16="http://schemas.microsoft.com/office/drawing/2014/main" id="{400859D0-9141-BCAF-6D4E-C28270EC7A02}"/>
              </a:ext>
            </a:extLst>
          </p:cNvPr>
          <p:cNvSpPr>
            <a:spLocks noGrp="1"/>
          </p:cNvSpPr>
          <p:nvPr>
            <p:ph idx="1"/>
          </p:nvPr>
        </p:nvSpPr>
        <p:spPr/>
        <p:txBody>
          <a:bodyPr/>
          <a:lstStyle/>
          <a:p>
            <a:r>
              <a:rPr lang="en-US" altLang="ko-KR" dirty="0">
                <a:hlinkClick r:id="rId2"/>
              </a:rPr>
              <a:t>https://www.birme.net/</a:t>
            </a:r>
            <a:endParaRPr lang="en-US" altLang="ko-KR" dirty="0"/>
          </a:p>
          <a:p>
            <a:pPr marL="0" indent="0">
              <a:buNone/>
            </a:pPr>
            <a:r>
              <a:rPr lang="ko-KR" altLang="en-US" dirty="0"/>
              <a:t>학습이 간편하게 </a:t>
            </a:r>
            <a:r>
              <a:rPr lang="en-US" altLang="ko-KR" dirty="0"/>
              <a:t>resolution</a:t>
            </a:r>
            <a:r>
              <a:rPr lang="ko-KR" altLang="en-US" dirty="0"/>
              <a:t>을 맞출 수 있다</a:t>
            </a:r>
            <a:r>
              <a:rPr lang="en-US" altLang="ko-KR" dirty="0"/>
              <a:t>.</a:t>
            </a:r>
          </a:p>
        </p:txBody>
      </p:sp>
    </p:spTree>
    <p:extLst>
      <p:ext uri="{BB962C8B-B14F-4D97-AF65-F5344CB8AC3E}">
        <p14:creationId xmlns:p14="http://schemas.microsoft.com/office/powerpoint/2010/main" val="30086306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86E79C7-D343-2EBA-5CFD-D532BA7ADBA7}"/>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5EB34FD1-5041-22A4-9EA7-6B93E3AA1B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15000" y="1253331"/>
            <a:ext cx="4351338" cy="4351338"/>
          </a:xfrm>
        </p:spPr>
      </p:pic>
      <p:pic>
        <p:nvPicPr>
          <p:cNvPr id="7" name="그림 6">
            <a:extLst>
              <a:ext uri="{FF2B5EF4-FFF2-40B4-BE49-F238E27FC236}">
                <a16:creationId xmlns:a16="http://schemas.microsoft.com/office/drawing/2014/main" id="{30EFA01E-FA6A-8FF7-503A-14F23378B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80" y="1143000"/>
            <a:ext cx="4876800" cy="4876800"/>
          </a:xfrm>
          <a:prstGeom prst="rect">
            <a:avLst/>
          </a:prstGeom>
        </p:spPr>
      </p:pic>
    </p:spTree>
    <p:extLst>
      <p:ext uri="{BB962C8B-B14F-4D97-AF65-F5344CB8AC3E}">
        <p14:creationId xmlns:p14="http://schemas.microsoft.com/office/powerpoint/2010/main" val="33612744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28C785-9B91-9223-9AC0-BC33BB9E837E}"/>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7509D0C7-8462-977E-C86A-48A78E623B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1800" y="2657137"/>
            <a:ext cx="3154720" cy="3154720"/>
          </a:xfrm>
        </p:spPr>
      </p:pic>
      <p:pic>
        <p:nvPicPr>
          <p:cNvPr id="7" name="그림 6">
            <a:extLst>
              <a:ext uri="{FF2B5EF4-FFF2-40B4-BE49-F238E27FC236}">
                <a16:creationId xmlns:a16="http://schemas.microsoft.com/office/drawing/2014/main" id="{C50E3B08-50B0-8DD6-9FD9-94DDCABA2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360" y="1690688"/>
            <a:ext cx="3535680" cy="3535680"/>
          </a:xfrm>
          <a:prstGeom prst="rect">
            <a:avLst/>
          </a:prstGeom>
        </p:spPr>
      </p:pic>
      <p:pic>
        <p:nvPicPr>
          <p:cNvPr id="9" name="그림 8">
            <a:extLst>
              <a:ext uri="{FF2B5EF4-FFF2-40B4-BE49-F238E27FC236}">
                <a16:creationId xmlns:a16="http://schemas.microsoft.com/office/drawing/2014/main" id="{86237667-162A-9C45-82C6-ECA0F85E9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60" y="2276177"/>
            <a:ext cx="3535680" cy="3535680"/>
          </a:xfrm>
          <a:prstGeom prst="rect">
            <a:avLst/>
          </a:prstGeom>
        </p:spPr>
      </p:pic>
    </p:spTree>
    <p:extLst>
      <p:ext uri="{BB962C8B-B14F-4D97-AF65-F5344CB8AC3E}">
        <p14:creationId xmlns:p14="http://schemas.microsoft.com/office/powerpoint/2010/main" val="26294852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91CA7C8-9FA4-1DF5-B624-0DCC5A059225}"/>
              </a:ext>
            </a:extLst>
          </p:cNvPr>
          <p:cNvSpPr>
            <a:spLocks noGrp="1"/>
          </p:cNvSpPr>
          <p:nvPr>
            <p:ph type="title"/>
          </p:nvPr>
        </p:nvSpPr>
        <p:spPr/>
        <p:txBody>
          <a:bodyPr/>
          <a:lstStyle/>
          <a:p>
            <a:r>
              <a:rPr lang="ko-KR" altLang="en-US" dirty="0"/>
              <a:t>기존과 비교</a:t>
            </a:r>
          </a:p>
        </p:txBody>
      </p:sp>
      <p:pic>
        <p:nvPicPr>
          <p:cNvPr id="5" name="그림 4">
            <a:extLst>
              <a:ext uri="{FF2B5EF4-FFF2-40B4-BE49-F238E27FC236}">
                <a16:creationId xmlns:a16="http://schemas.microsoft.com/office/drawing/2014/main" id="{16DC7C03-307A-99B3-B844-510C12C7C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4760" y="217488"/>
            <a:ext cx="2479040" cy="2479040"/>
          </a:xfrm>
          <a:prstGeom prst="rect">
            <a:avLst/>
          </a:prstGeom>
        </p:spPr>
      </p:pic>
      <p:pic>
        <p:nvPicPr>
          <p:cNvPr id="7" name="그림 6">
            <a:extLst>
              <a:ext uri="{FF2B5EF4-FFF2-40B4-BE49-F238E27FC236}">
                <a16:creationId xmlns:a16="http://schemas.microsoft.com/office/drawing/2014/main" id="{1A56F080-DED0-26DB-8B91-19812E40B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600" y="3702368"/>
            <a:ext cx="2844800" cy="2844800"/>
          </a:xfrm>
          <a:prstGeom prst="rect">
            <a:avLst/>
          </a:prstGeom>
        </p:spPr>
      </p:pic>
      <p:pic>
        <p:nvPicPr>
          <p:cNvPr id="9" name="그림 8">
            <a:extLst>
              <a:ext uri="{FF2B5EF4-FFF2-40B4-BE49-F238E27FC236}">
                <a16:creationId xmlns:a16="http://schemas.microsoft.com/office/drawing/2014/main" id="{44AEA54C-D269-A5F1-3ADF-125EF17C1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2800" y="268288"/>
            <a:ext cx="2844800" cy="2844800"/>
          </a:xfrm>
          <a:prstGeom prst="rect">
            <a:avLst/>
          </a:prstGeom>
        </p:spPr>
      </p:pic>
      <p:pic>
        <p:nvPicPr>
          <p:cNvPr id="11" name="그림 10">
            <a:extLst>
              <a:ext uri="{FF2B5EF4-FFF2-40B4-BE49-F238E27FC236}">
                <a16:creationId xmlns:a16="http://schemas.microsoft.com/office/drawing/2014/main" id="{28444D1F-3E5D-9061-D275-362A1A82B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132" y="4459289"/>
            <a:ext cx="2398711" cy="2398711"/>
          </a:xfrm>
          <a:prstGeom prst="rect">
            <a:avLst/>
          </a:prstGeom>
        </p:spPr>
      </p:pic>
      <p:pic>
        <p:nvPicPr>
          <p:cNvPr id="13" name="그림 12">
            <a:extLst>
              <a:ext uri="{FF2B5EF4-FFF2-40B4-BE49-F238E27FC236}">
                <a16:creationId xmlns:a16="http://schemas.microsoft.com/office/drawing/2014/main" id="{C70E49BD-908C-F0B2-510C-936D3B2D5C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088" y="1610994"/>
            <a:ext cx="2844800" cy="2844800"/>
          </a:xfrm>
          <a:prstGeom prst="rect">
            <a:avLst/>
          </a:prstGeom>
        </p:spPr>
      </p:pic>
      <p:pic>
        <p:nvPicPr>
          <p:cNvPr id="15" name="그림 14">
            <a:extLst>
              <a:ext uri="{FF2B5EF4-FFF2-40B4-BE49-F238E27FC236}">
                <a16:creationId xmlns:a16="http://schemas.microsoft.com/office/drawing/2014/main" id="{43025A15-811F-3763-AD1E-F7F7794AFB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2480" y="3241676"/>
            <a:ext cx="3251199" cy="3251199"/>
          </a:xfrm>
          <a:prstGeom prst="rect">
            <a:avLst/>
          </a:prstGeom>
        </p:spPr>
      </p:pic>
    </p:spTree>
    <p:extLst>
      <p:ext uri="{BB962C8B-B14F-4D97-AF65-F5344CB8AC3E}">
        <p14:creationId xmlns:p14="http://schemas.microsoft.com/office/powerpoint/2010/main" val="2795283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0DEEFF-15C5-6263-0072-923CCCA36203}"/>
              </a:ext>
            </a:extLst>
          </p:cNvPr>
          <p:cNvSpPr txBox="1"/>
          <p:nvPr/>
        </p:nvSpPr>
        <p:spPr>
          <a:xfrm>
            <a:off x="1330960" y="1554480"/>
            <a:ext cx="8737600" cy="3139321"/>
          </a:xfrm>
          <a:prstGeom prst="rect">
            <a:avLst/>
          </a:prstGeom>
          <a:noFill/>
        </p:spPr>
        <p:txBody>
          <a:bodyPr wrap="square" rtlCol="0">
            <a:spAutoFit/>
          </a:bodyPr>
          <a:lstStyle/>
          <a:p>
            <a:r>
              <a:rPr lang="en-US" altLang="ko-KR" dirty="0"/>
              <a:t>Training step = Train image X 200</a:t>
            </a:r>
          </a:p>
          <a:p>
            <a:endParaRPr lang="en-US" altLang="ko-KR" dirty="0"/>
          </a:p>
          <a:p>
            <a:r>
              <a:rPr lang="ko-KR" altLang="en-US" dirty="0"/>
              <a:t>정규화 이미지 수 </a:t>
            </a:r>
            <a:r>
              <a:rPr lang="en-US" altLang="ko-KR" dirty="0"/>
              <a:t>= Train image X 10</a:t>
            </a:r>
          </a:p>
          <a:p>
            <a:endParaRPr lang="en-US" altLang="ko-KR" dirty="0"/>
          </a:p>
          <a:p>
            <a:r>
              <a:rPr lang="en-US" altLang="ko-KR" dirty="0"/>
              <a:t>Priority : Training step &gt;&gt; class prompt &gt;= </a:t>
            </a:r>
            <a:r>
              <a:rPr lang="ko-KR" altLang="en-US" dirty="0"/>
              <a:t>정규화 이미지 수</a:t>
            </a:r>
            <a:endParaRPr lang="en-US" altLang="ko-KR" dirty="0"/>
          </a:p>
          <a:p>
            <a:endParaRPr lang="en-US" altLang="ko-KR" dirty="0"/>
          </a:p>
          <a:p>
            <a:r>
              <a:rPr lang="ko-KR" altLang="en-US" dirty="0"/>
              <a:t>정규화 이미지가 없어도 작동은 하니까 </a:t>
            </a:r>
            <a:r>
              <a:rPr lang="en-US" altLang="ko-KR" dirty="0"/>
              <a:t>training step</a:t>
            </a:r>
            <a:r>
              <a:rPr lang="ko-KR" altLang="en-US" dirty="0"/>
              <a:t>이 제일 중요</a:t>
            </a:r>
            <a:endParaRPr lang="en-US" altLang="ko-KR" dirty="0"/>
          </a:p>
          <a:p>
            <a:endParaRPr lang="en-US" altLang="ko-KR" dirty="0"/>
          </a:p>
          <a:p>
            <a:r>
              <a:rPr lang="en-US" altLang="ko-KR" dirty="0"/>
              <a:t>Class prompt </a:t>
            </a:r>
            <a:r>
              <a:rPr lang="ko-KR" altLang="en-US" dirty="0"/>
              <a:t>가 있어도 제대로 넣지 않으면 성능이 </a:t>
            </a:r>
            <a:r>
              <a:rPr lang="ko-KR" altLang="en-US" dirty="0" err="1"/>
              <a:t>그닥</a:t>
            </a:r>
            <a:endParaRPr lang="en-US" altLang="ko-KR" dirty="0"/>
          </a:p>
          <a:p>
            <a:endParaRPr lang="en-US" altLang="ko-KR" dirty="0"/>
          </a:p>
          <a:p>
            <a:r>
              <a:rPr lang="en-US" altLang="ko-KR" dirty="0"/>
              <a:t>Class prompt</a:t>
            </a:r>
            <a:r>
              <a:rPr lang="ko-KR" altLang="en-US" dirty="0"/>
              <a:t>까지 잘 주면 좀 더 잘 묘사</a:t>
            </a:r>
            <a:r>
              <a:rPr lang="en-US" altLang="ko-KR" dirty="0"/>
              <a:t>..?</a:t>
            </a:r>
          </a:p>
        </p:txBody>
      </p:sp>
    </p:spTree>
    <p:extLst>
      <p:ext uri="{BB962C8B-B14F-4D97-AF65-F5344CB8AC3E}">
        <p14:creationId xmlns:p14="http://schemas.microsoft.com/office/powerpoint/2010/main" val="2961713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AED95EB-52C6-7193-A6F4-F7946CA7B8BE}"/>
              </a:ext>
            </a:extLst>
          </p:cNvPr>
          <p:cNvSpPr>
            <a:spLocks noGrp="1"/>
          </p:cNvSpPr>
          <p:nvPr>
            <p:ph type="title"/>
          </p:nvPr>
        </p:nvSpPr>
        <p:spPr/>
        <p:txBody>
          <a:bodyPr/>
          <a:lstStyle/>
          <a:p>
            <a:r>
              <a:rPr lang="en-US" altLang="ko-KR" dirty="0"/>
              <a:t>Prompt </a:t>
            </a:r>
            <a:endParaRPr lang="ko-KR" altLang="en-US" dirty="0"/>
          </a:p>
        </p:txBody>
      </p:sp>
      <p:sp>
        <p:nvSpPr>
          <p:cNvPr id="3" name="내용 개체 틀 2">
            <a:extLst>
              <a:ext uri="{FF2B5EF4-FFF2-40B4-BE49-F238E27FC236}">
                <a16:creationId xmlns:a16="http://schemas.microsoft.com/office/drawing/2014/main" id="{F20B9AD6-B396-5961-93CD-58D675E1DF4F}"/>
              </a:ext>
            </a:extLst>
          </p:cNvPr>
          <p:cNvSpPr>
            <a:spLocks noGrp="1"/>
          </p:cNvSpPr>
          <p:nvPr>
            <p:ph idx="1"/>
          </p:nvPr>
        </p:nvSpPr>
        <p:spPr/>
        <p:txBody>
          <a:bodyPr/>
          <a:lstStyle/>
          <a:p>
            <a:r>
              <a:rPr lang="en-US" altLang="ko-KR" dirty="0"/>
              <a:t>https://lexica.art/</a:t>
            </a:r>
            <a:endParaRPr lang="ko-KR" altLang="en-US" dirty="0"/>
          </a:p>
        </p:txBody>
      </p:sp>
    </p:spTree>
    <p:extLst>
      <p:ext uri="{BB962C8B-B14F-4D97-AF65-F5344CB8AC3E}">
        <p14:creationId xmlns:p14="http://schemas.microsoft.com/office/powerpoint/2010/main" val="2073232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AF0B32-D9EF-442C-8778-0AC3344E82FC}"/>
              </a:ext>
            </a:extLst>
          </p:cNvPr>
          <p:cNvSpPr>
            <a:spLocks noGrp="1"/>
          </p:cNvSpPr>
          <p:nvPr>
            <p:ph type="title"/>
          </p:nvPr>
        </p:nvSpPr>
        <p:spPr/>
        <p:txBody>
          <a:bodyPr/>
          <a:lstStyle/>
          <a:p>
            <a:r>
              <a:rPr lang="en-US" altLang="ko-KR" dirty="0"/>
              <a:t>Practice 1</a:t>
            </a:r>
            <a:endParaRPr lang="ko-KR" altLang="en-US" dirty="0"/>
          </a:p>
        </p:txBody>
      </p:sp>
      <p:sp>
        <p:nvSpPr>
          <p:cNvPr id="3" name="내용 개체 틀 2">
            <a:extLst>
              <a:ext uri="{FF2B5EF4-FFF2-40B4-BE49-F238E27FC236}">
                <a16:creationId xmlns:a16="http://schemas.microsoft.com/office/drawing/2014/main" id="{F9EF5FBC-C8BB-E765-A162-27A918856105}"/>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493101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0596CE-AB0C-364A-4A4F-8A6DCAAE76F2}"/>
              </a:ext>
            </a:extLst>
          </p:cNvPr>
          <p:cNvSpPr>
            <a:spLocks noGrp="1"/>
          </p:cNvSpPr>
          <p:nvPr>
            <p:ph type="title"/>
          </p:nvPr>
        </p:nvSpPr>
        <p:spPr/>
        <p:txBody>
          <a:bodyPr/>
          <a:lstStyle/>
          <a:p>
            <a:endParaRPr lang="ko-KR" altLang="en-US" dirty="0"/>
          </a:p>
        </p:txBody>
      </p:sp>
      <p:pic>
        <p:nvPicPr>
          <p:cNvPr id="4" name="내용 개체 틀 4">
            <a:extLst>
              <a:ext uri="{FF2B5EF4-FFF2-40B4-BE49-F238E27FC236}">
                <a16:creationId xmlns:a16="http://schemas.microsoft.com/office/drawing/2014/main" id="{9240D1F3-F1F4-0172-2AD2-5A86D9FC5D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320" y="213360"/>
            <a:ext cx="3526677" cy="6279515"/>
          </a:xfrm>
        </p:spPr>
      </p:pic>
      <p:sp>
        <p:nvSpPr>
          <p:cNvPr id="5" name="TextBox 4">
            <a:extLst>
              <a:ext uri="{FF2B5EF4-FFF2-40B4-BE49-F238E27FC236}">
                <a16:creationId xmlns:a16="http://schemas.microsoft.com/office/drawing/2014/main" id="{8E80D1D0-C827-8C4F-747D-76494A6CC678}"/>
              </a:ext>
            </a:extLst>
          </p:cNvPr>
          <p:cNvSpPr txBox="1"/>
          <p:nvPr/>
        </p:nvSpPr>
        <p:spPr>
          <a:xfrm>
            <a:off x="4224598" y="1842453"/>
            <a:ext cx="6832600" cy="2308324"/>
          </a:xfrm>
          <a:prstGeom prst="rect">
            <a:avLst/>
          </a:prstGeom>
          <a:noFill/>
        </p:spPr>
        <p:txBody>
          <a:bodyPr wrap="square" rtlCol="0">
            <a:spAutoFit/>
          </a:bodyPr>
          <a:lstStyle/>
          <a:p>
            <a:r>
              <a:rPr lang="ko-KR" altLang="en-US" sz="2400" b="1" dirty="0"/>
              <a:t>각 </a:t>
            </a:r>
            <a:r>
              <a:rPr lang="en-US" altLang="ko-KR" sz="2400" b="1" dirty="0"/>
              <a:t>sampler</a:t>
            </a:r>
            <a:r>
              <a:rPr lang="ko-KR" altLang="en-US" sz="2400" b="1" dirty="0"/>
              <a:t>와 </a:t>
            </a:r>
            <a:r>
              <a:rPr lang="en-US" altLang="ko-KR" sz="2400" b="1" dirty="0"/>
              <a:t>CFG scale</a:t>
            </a:r>
            <a:r>
              <a:rPr lang="ko-KR" altLang="en-US" sz="2400" b="1" dirty="0"/>
              <a:t>에 대해</a:t>
            </a:r>
            <a:r>
              <a:rPr lang="en-US" altLang="ko-KR" sz="2400" b="1" dirty="0"/>
              <a:t> </a:t>
            </a:r>
            <a:r>
              <a:rPr lang="ko-KR" altLang="en-US" sz="2400" b="1" dirty="0"/>
              <a:t>출력</a:t>
            </a:r>
            <a:endParaRPr lang="en-US" altLang="ko-KR" sz="2400" b="1" dirty="0"/>
          </a:p>
          <a:p>
            <a:endParaRPr lang="en-US" altLang="ko-KR" sz="2400" b="1" dirty="0"/>
          </a:p>
          <a:p>
            <a:endParaRPr lang="en-US" altLang="ko-KR" sz="2400" b="1" dirty="0"/>
          </a:p>
          <a:p>
            <a:r>
              <a:rPr lang="en-US" altLang="ko-KR" sz="2400" b="1" dirty="0"/>
              <a:t>CFG scale</a:t>
            </a:r>
            <a:r>
              <a:rPr lang="ko-KR" altLang="en-US" sz="2400" b="1" dirty="0"/>
              <a:t>이 크면</a:t>
            </a:r>
            <a:r>
              <a:rPr lang="en-US" altLang="ko-KR" sz="2400" b="1" dirty="0"/>
              <a:t>, prompt</a:t>
            </a:r>
            <a:r>
              <a:rPr lang="ko-KR" altLang="en-US" sz="2400" b="1" dirty="0"/>
              <a:t>로 입력한 </a:t>
            </a:r>
            <a:r>
              <a:rPr lang="en-US" altLang="ko-KR" sz="2400" b="1" dirty="0"/>
              <a:t>output</a:t>
            </a:r>
            <a:r>
              <a:rPr lang="ko-KR" altLang="en-US" sz="2400" b="1" dirty="0"/>
              <a:t>이 다양해 질 수 있지만</a:t>
            </a:r>
            <a:r>
              <a:rPr lang="en-US" altLang="ko-KR" sz="2400" b="1" dirty="0"/>
              <a:t>, </a:t>
            </a:r>
            <a:r>
              <a:rPr lang="ko-KR" altLang="en-US" sz="2400" b="1" dirty="0"/>
              <a:t>반대로 이미지가 무너질 수 있다고 한다</a:t>
            </a:r>
            <a:r>
              <a:rPr lang="en-US" altLang="ko-KR" sz="2400" b="1" dirty="0"/>
              <a:t>. </a:t>
            </a:r>
            <a:r>
              <a:rPr lang="ko-KR" altLang="en-US" sz="2400" b="1" dirty="0"/>
              <a:t>실제로도 그렇다는 걸 확인</a:t>
            </a:r>
            <a:endParaRPr lang="en-US" altLang="ko-KR" sz="2400" b="1" dirty="0"/>
          </a:p>
        </p:txBody>
      </p:sp>
    </p:spTree>
    <p:extLst>
      <p:ext uri="{BB962C8B-B14F-4D97-AF65-F5344CB8AC3E}">
        <p14:creationId xmlns:p14="http://schemas.microsoft.com/office/powerpoint/2010/main" val="2847356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A853CCE9-37B6-A2D2-4269-7C5BE3C12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1761" y="2835287"/>
            <a:ext cx="6820799" cy="3300387"/>
          </a:xfrm>
          <a:prstGeom prst="rect">
            <a:avLst/>
          </a:prstGeom>
        </p:spPr>
      </p:pic>
      <p:sp>
        <p:nvSpPr>
          <p:cNvPr id="10" name="TextBox 9">
            <a:extLst>
              <a:ext uri="{FF2B5EF4-FFF2-40B4-BE49-F238E27FC236}">
                <a16:creationId xmlns:a16="http://schemas.microsoft.com/office/drawing/2014/main" id="{1BA67826-FD79-4180-D2ED-647D32C2CB12}"/>
              </a:ext>
            </a:extLst>
          </p:cNvPr>
          <p:cNvSpPr txBox="1"/>
          <p:nvPr/>
        </p:nvSpPr>
        <p:spPr>
          <a:xfrm>
            <a:off x="853440" y="895192"/>
            <a:ext cx="8991600" cy="1477328"/>
          </a:xfrm>
          <a:prstGeom prst="rect">
            <a:avLst/>
          </a:prstGeom>
          <a:noFill/>
        </p:spPr>
        <p:txBody>
          <a:bodyPr wrap="square" rtlCol="0">
            <a:spAutoFit/>
          </a:bodyPr>
          <a:lstStyle/>
          <a:p>
            <a:r>
              <a:rPr lang="en-US" altLang="ko-KR" b="1" dirty="0"/>
              <a:t>Output</a:t>
            </a:r>
            <a:r>
              <a:rPr lang="ko-KR" altLang="en-US" b="1" dirty="0"/>
              <a:t> </a:t>
            </a:r>
            <a:r>
              <a:rPr lang="en-US" altLang="ko-KR" b="1" dirty="0"/>
              <a:t>:</a:t>
            </a:r>
          </a:p>
          <a:p>
            <a:endParaRPr lang="en-US" altLang="ko-KR" b="1" dirty="0"/>
          </a:p>
          <a:p>
            <a:r>
              <a:rPr lang="en-US" altLang="ko-KR" b="1" dirty="0"/>
              <a:t>Overfitting</a:t>
            </a:r>
            <a:r>
              <a:rPr lang="ko-KR" altLang="en-US" b="1" dirty="0"/>
              <a:t>이 </a:t>
            </a:r>
            <a:r>
              <a:rPr lang="ko-KR" altLang="en-US" b="1" dirty="0" err="1"/>
              <a:t>일어남</a:t>
            </a:r>
            <a:endParaRPr lang="en-US" altLang="ko-KR" b="1" dirty="0"/>
          </a:p>
          <a:p>
            <a:endParaRPr lang="en-US" altLang="ko-KR" b="1" dirty="0"/>
          </a:p>
          <a:p>
            <a:r>
              <a:rPr lang="ko-KR" altLang="en-US" b="1" dirty="0"/>
              <a:t>원인 </a:t>
            </a:r>
            <a:r>
              <a:rPr lang="en-US" altLang="ko-KR" b="1" dirty="0"/>
              <a:t>: </a:t>
            </a:r>
            <a:r>
              <a:rPr lang="ko-KR" altLang="en-US" b="1" dirty="0"/>
              <a:t>너무 많은 </a:t>
            </a:r>
            <a:r>
              <a:rPr lang="en-US" altLang="ko-KR" b="1" dirty="0"/>
              <a:t>training step + </a:t>
            </a:r>
            <a:r>
              <a:rPr lang="ko-KR" altLang="en-US" b="1" dirty="0"/>
              <a:t>적은 정규화 사진 </a:t>
            </a:r>
            <a:r>
              <a:rPr lang="en-US" altLang="ko-KR" b="1" dirty="0"/>
              <a:t>( + class name)</a:t>
            </a:r>
            <a:endParaRPr lang="ko-KR" altLang="en-US" b="1" dirty="0"/>
          </a:p>
        </p:txBody>
      </p:sp>
    </p:spTree>
    <p:extLst>
      <p:ext uri="{BB962C8B-B14F-4D97-AF65-F5344CB8AC3E}">
        <p14:creationId xmlns:p14="http://schemas.microsoft.com/office/powerpoint/2010/main" val="2570441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4E4165-7550-B792-74D9-E2C2B66DAF29}"/>
              </a:ext>
            </a:extLst>
          </p:cNvPr>
          <p:cNvSpPr txBox="1"/>
          <p:nvPr/>
        </p:nvSpPr>
        <p:spPr>
          <a:xfrm>
            <a:off x="955040" y="690880"/>
            <a:ext cx="9265920" cy="369332"/>
          </a:xfrm>
          <a:prstGeom prst="rect">
            <a:avLst/>
          </a:prstGeom>
          <a:noFill/>
        </p:spPr>
        <p:txBody>
          <a:bodyPr wrap="square" rtlCol="0">
            <a:spAutoFit/>
          </a:bodyPr>
          <a:lstStyle/>
          <a:p>
            <a:r>
              <a:rPr lang="ko-KR" altLang="en-US" dirty="0"/>
              <a:t>최대한 조정 </a:t>
            </a:r>
            <a:r>
              <a:rPr lang="en-US" altLang="ko-KR" dirty="0"/>
              <a:t>: text prompt + </a:t>
            </a:r>
            <a:r>
              <a:rPr lang="ko-KR" altLang="en-US" dirty="0"/>
              <a:t>자세한 설명</a:t>
            </a:r>
          </a:p>
        </p:txBody>
      </p:sp>
      <p:pic>
        <p:nvPicPr>
          <p:cNvPr id="5" name="내용 개체 틀 4">
            <a:extLst>
              <a:ext uri="{FF2B5EF4-FFF2-40B4-BE49-F238E27FC236}">
                <a16:creationId xmlns:a16="http://schemas.microsoft.com/office/drawing/2014/main" id="{7B318A7B-32EC-0DE1-95E5-E41B61F6A6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6700" y="1439545"/>
            <a:ext cx="8125227" cy="4351338"/>
          </a:xfrm>
        </p:spPr>
      </p:pic>
    </p:spTree>
    <p:extLst>
      <p:ext uri="{BB962C8B-B14F-4D97-AF65-F5344CB8AC3E}">
        <p14:creationId xmlns:p14="http://schemas.microsoft.com/office/powerpoint/2010/main" val="918299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C09C907-13B6-2605-9B75-9EF6BABA5D9A}"/>
              </a:ext>
            </a:extLst>
          </p:cNvPr>
          <p:cNvSpPr>
            <a:spLocks noGrp="1"/>
          </p:cNvSpPr>
          <p:nvPr>
            <p:ph type="title"/>
          </p:nvPr>
        </p:nvSpPr>
        <p:spPr/>
        <p:txBody>
          <a:bodyPr>
            <a:normAutofit/>
          </a:bodyPr>
          <a:lstStyle/>
          <a:p>
            <a:r>
              <a:rPr lang="en-US" altLang="ko-KR" sz="2800" dirty="0"/>
              <a:t>Output</a:t>
            </a:r>
            <a:r>
              <a:rPr lang="ko-KR" altLang="en-US" sz="2800" dirty="0"/>
              <a:t> </a:t>
            </a:r>
            <a:r>
              <a:rPr lang="en-US" altLang="ko-KR" sz="2800" dirty="0"/>
              <a:t>:</a:t>
            </a:r>
            <a:r>
              <a:rPr lang="ko-KR" altLang="en-US" sz="2800" dirty="0"/>
              <a:t> </a:t>
            </a:r>
          </a:p>
        </p:txBody>
      </p:sp>
      <p:pic>
        <p:nvPicPr>
          <p:cNvPr id="4" name="내용 개체 틀 3">
            <a:extLst>
              <a:ext uri="{FF2B5EF4-FFF2-40B4-BE49-F238E27FC236}">
                <a16:creationId xmlns:a16="http://schemas.microsoft.com/office/drawing/2014/main" id="{628CE068-9FBE-417A-AD20-6370D92B36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060" y="1868964"/>
            <a:ext cx="3733800" cy="3695700"/>
          </a:xfrm>
          <a:prstGeom prst="rect">
            <a:avLst/>
          </a:prstGeom>
        </p:spPr>
      </p:pic>
      <p:pic>
        <p:nvPicPr>
          <p:cNvPr id="5" name="그림 4">
            <a:extLst>
              <a:ext uri="{FF2B5EF4-FFF2-40B4-BE49-F238E27FC236}">
                <a16:creationId xmlns:a16="http://schemas.microsoft.com/office/drawing/2014/main" id="{046585F9-C701-220F-BC9D-BADF746B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251" y="1893392"/>
            <a:ext cx="3733799" cy="3733799"/>
          </a:xfrm>
          <a:prstGeom prst="rect">
            <a:avLst/>
          </a:prstGeom>
        </p:spPr>
      </p:pic>
      <p:sp>
        <p:nvSpPr>
          <p:cNvPr id="6" name="TextBox 5">
            <a:extLst>
              <a:ext uri="{FF2B5EF4-FFF2-40B4-BE49-F238E27FC236}">
                <a16:creationId xmlns:a16="http://schemas.microsoft.com/office/drawing/2014/main" id="{90D47743-BF15-64D9-D0F5-8A46B11022B4}"/>
              </a:ext>
            </a:extLst>
          </p:cNvPr>
          <p:cNvSpPr txBox="1"/>
          <p:nvPr/>
        </p:nvSpPr>
        <p:spPr>
          <a:xfrm>
            <a:off x="9022080" y="2231906"/>
            <a:ext cx="2854960" cy="369332"/>
          </a:xfrm>
          <a:prstGeom prst="rect">
            <a:avLst/>
          </a:prstGeom>
          <a:noFill/>
        </p:spPr>
        <p:txBody>
          <a:bodyPr wrap="square" rtlCol="0">
            <a:spAutoFit/>
          </a:bodyPr>
          <a:lstStyle/>
          <a:p>
            <a:r>
              <a:rPr lang="en-US" altLang="ko-KR" dirty="0" err="1"/>
              <a:t>Inpaint</a:t>
            </a:r>
            <a:r>
              <a:rPr lang="en-US" altLang="ko-KR" dirty="0"/>
              <a:t> </a:t>
            </a:r>
            <a:r>
              <a:rPr lang="ko-KR" altLang="en-US" dirty="0"/>
              <a:t>적용</a:t>
            </a:r>
          </a:p>
        </p:txBody>
      </p:sp>
    </p:spTree>
    <p:extLst>
      <p:ext uri="{BB962C8B-B14F-4D97-AF65-F5344CB8AC3E}">
        <p14:creationId xmlns:p14="http://schemas.microsoft.com/office/powerpoint/2010/main" val="2177511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167DDC-0CA6-1DF8-F6CB-B81D5C0EAC7A}"/>
              </a:ext>
            </a:extLst>
          </p:cNvPr>
          <p:cNvSpPr txBox="1"/>
          <p:nvPr/>
        </p:nvSpPr>
        <p:spPr>
          <a:xfrm>
            <a:off x="416560" y="2571377"/>
            <a:ext cx="9083040" cy="3477875"/>
          </a:xfrm>
          <a:prstGeom prst="rect">
            <a:avLst/>
          </a:prstGeom>
          <a:noFill/>
        </p:spPr>
        <p:txBody>
          <a:bodyPr wrap="square" rtlCol="0">
            <a:spAutoFit/>
          </a:bodyPr>
          <a:lstStyle/>
          <a:p>
            <a:r>
              <a:rPr lang="ko-KR" altLang="en-US" sz="2000" b="1" dirty="0"/>
              <a:t>김종국의 실패 사례로 다시 학습</a:t>
            </a:r>
            <a:endParaRPr lang="en-US" altLang="ko-KR" sz="2000" b="1" dirty="0"/>
          </a:p>
          <a:p>
            <a:endParaRPr lang="en-US" altLang="ko-KR" sz="2000" b="1" dirty="0"/>
          </a:p>
          <a:p>
            <a:r>
              <a:rPr lang="ko-KR" altLang="en-US" sz="2000" b="1" dirty="0"/>
              <a:t>이번엔</a:t>
            </a:r>
            <a:r>
              <a:rPr lang="en-US" altLang="ko-KR" sz="2000" b="1" dirty="0"/>
              <a:t>, </a:t>
            </a:r>
            <a:r>
              <a:rPr lang="ko-KR" altLang="en-US" sz="2000" b="1" dirty="0"/>
              <a:t>정규화 사진 </a:t>
            </a:r>
            <a:r>
              <a:rPr lang="en-US" altLang="ko-KR" sz="2000" b="1" dirty="0"/>
              <a:t>100</a:t>
            </a:r>
            <a:r>
              <a:rPr lang="ko-KR" altLang="en-US" sz="2000" b="1" dirty="0"/>
              <a:t>장 </a:t>
            </a:r>
            <a:r>
              <a:rPr lang="en-US" altLang="ko-KR" sz="2000" b="1" dirty="0"/>
              <a:t>+ </a:t>
            </a:r>
            <a:r>
              <a:rPr lang="ko-KR" altLang="en-US" sz="2000" b="1" dirty="0"/>
              <a:t>이성민 사진 </a:t>
            </a:r>
            <a:r>
              <a:rPr lang="en-US" altLang="ko-KR" sz="2000" b="1" dirty="0"/>
              <a:t>12</a:t>
            </a:r>
            <a:r>
              <a:rPr lang="ko-KR" altLang="en-US" sz="2000" b="1" dirty="0"/>
              <a:t>장</a:t>
            </a:r>
            <a:endParaRPr lang="en-US" altLang="ko-KR" sz="2000" b="1" dirty="0"/>
          </a:p>
          <a:p>
            <a:endParaRPr lang="en-US" altLang="ko-KR" sz="2000" b="1" dirty="0"/>
          </a:p>
          <a:p>
            <a:r>
              <a:rPr lang="ko-KR" altLang="en-US" sz="2000" b="1" dirty="0"/>
              <a:t>적은 </a:t>
            </a:r>
            <a:r>
              <a:rPr lang="en-US" altLang="ko-KR" sz="2000" b="1" dirty="0"/>
              <a:t>data set</a:t>
            </a:r>
            <a:r>
              <a:rPr lang="ko-KR" altLang="en-US" sz="2000" b="1" dirty="0"/>
              <a:t>이므로 </a:t>
            </a:r>
            <a:r>
              <a:rPr lang="en-US" altLang="ko-KR" sz="2000" b="1" dirty="0"/>
              <a:t>training step</a:t>
            </a:r>
            <a:r>
              <a:rPr lang="ko-KR" altLang="en-US" sz="2000" b="1" dirty="0"/>
              <a:t>을 </a:t>
            </a:r>
            <a:endParaRPr lang="en-US" altLang="ko-KR" sz="2000" b="1" dirty="0"/>
          </a:p>
          <a:p>
            <a:endParaRPr lang="en-US" altLang="ko-KR" sz="2000" b="1" dirty="0"/>
          </a:p>
          <a:p>
            <a:r>
              <a:rPr lang="en-US" altLang="ko-KR" sz="2000" b="1" dirty="0"/>
              <a:t>1500</a:t>
            </a:r>
            <a:r>
              <a:rPr lang="ko-KR" altLang="en-US" sz="2000" b="1" dirty="0"/>
              <a:t>정도로 잡아서 학습</a:t>
            </a:r>
            <a:endParaRPr lang="en-US" altLang="ko-KR" sz="2000" b="1" dirty="0"/>
          </a:p>
          <a:p>
            <a:endParaRPr lang="en-US" altLang="ko-KR" sz="2000" b="1" dirty="0"/>
          </a:p>
          <a:p>
            <a:r>
              <a:rPr lang="en-US" altLang="ko-KR" sz="2000" b="1" dirty="0"/>
              <a:t>&lt;</a:t>
            </a:r>
            <a:r>
              <a:rPr lang="ko-KR" altLang="en-US" sz="2000" b="1" dirty="0"/>
              <a:t>돈 다발을 들고 있는 이성민</a:t>
            </a:r>
            <a:r>
              <a:rPr lang="en-US" altLang="ko-KR" sz="2000" b="1" dirty="0"/>
              <a:t>&gt;</a:t>
            </a:r>
          </a:p>
          <a:p>
            <a:endParaRPr lang="en-US" altLang="ko-KR" sz="2000" b="1" dirty="0"/>
          </a:p>
          <a:p>
            <a:endParaRPr lang="ko-KR" altLang="en-US" sz="2000" b="1" dirty="0"/>
          </a:p>
        </p:txBody>
      </p:sp>
      <p:pic>
        <p:nvPicPr>
          <p:cNvPr id="5" name="그림 4">
            <a:extLst>
              <a:ext uri="{FF2B5EF4-FFF2-40B4-BE49-F238E27FC236}">
                <a16:creationId xmlns:a16="http://schemas.microsoft.com/office/drawing/2014/main" id="{994B4136-1A09-A31B-7FC7-79F0CEAF9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4994" y="1767114"/>
            <a:ext cx="4130766" cy="4130766"/>
          </a:xfrm>
          <a:prstGeom prst="rect">
            <a:avLst/>
          </a:prstGeom>
        </p:spPr>
      </p:pic>
    </p:spTree>
    <p:extLst>
      <p:ext uri="{BB962C8B-B14F-4D97-AF65-F5344CB8AC3E}">
        <p14:creationId xmlns:p14="http://schemas.microsoft.com/office/powerpoint/2010/main" val="2721029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572475-E128-563C-5D99-EC24A757AEF9}"/>
              </a:ext>
            </a:extLst>
          </p:cNvPr>
          <p:cNvSpPr>
            <a:spLocks noGrp="1"/>
          </p:cNvSpPr>
          <p:nvPr>
            <p:ph type="title"/>
          </p:nvPr>
        </p:nvSpPr>
        <p:spPr/>
        <p:txBody>
          <a:bodyPr/>
          <a:lstStyle/>
          <a:p>
            <a:r>
              <a:rPr lang="en-US" altLang="ko-KR" dirty="0"/>
              <a:t>Practice 2</a:t>
            </a:r>
            <a:endParaRPr lang="ko-KR" altLang="en-US" dirty="0"/>
          </a:p>
        </p:txBody>
      </p:sp>
      <p:sp>
        <p:nvSpPr>
          <p:cNvPr id="3" name="내용 개체 틀 2">
            <a:extLst>
              <a:ext uri="{FF2B5EF4-FFF2-40B4-BE49-F238E27FC236}">
                <a16:creationId xmlns:a16="http://schemas.microsoft.com/office/drawing/2014/main" id="{46977FB1-9BB1-BADE-9C71-29EF1B7BAC21}"/>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140671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595D78-34B9-6460-8FA6-238A6BBCABFC}"/>
              </a:ext>
            </a:extLst>
          </p:cNvPr>
          <p:cNvSpPr>
            <a:spLocks noGrp="1"/>
          </p:cNvSpPr>
          <p:nvPr>
            <p:ph type="title"/>
          </p:nvPr>
        </p:nvSpPr>
        <p:spPr/>
        <p:txBody>
          <a:bodyPr/>
          <a:lstStyle/>
          <a:p>
            <a:r>
              <a:rPr lang="en-US" altLang="ko-KR" dirty="0"/>
              <a:t>Install stable diffusion web </a:t>
            </a:r>
            <a:r>
              <a:rPr lang="en-US" altLang="ko-KR" dirty="0" err="1"/>
              <a:t>ui</a:t>
            </a:r>
            <a:r>
              <a:rPr lang="en-US" altLang="ko-KR" dirty="0"/>
              <a:t> in Linux</a:t>
            </a:r>
            <a:endParaRPr lang="ko-KR" altLang="en-US" dirty="0"/>
          </a:p>
        </p:txBody>
      </p:sp>
      <p:pic>
        <p:nvPicPr>
          <p:cNvPr id="10" name="그림 9">
            <a:extLst>
              <a:ext uri="{FF2B5EF4-FFF2-40B4-BE49-F238E27FC236}">
                <a16:creationId xmlns:a16="http://schemas.microsoft.com/office/drawing/2014/main" id="{C840FD8D-47C4-9AB5-0ED4-848D33EDCB99}"/>
              </a:ext>
            </a:extLst>
          </p:cNvPr>
          <p:cNvPicPr>
            <a:picLocks noChangeAspect="1"/>
          </p:cNvPicPr>
          <p:nvPr/>
        </p:nvPicPr>
        <p:blipFill>
          <a:blip r:embed="rId2"/>
          <a:stretch>
            <a:fillRect/>
          </a:stretch>
        </p:blipFill>
        <p:spPr>
          <a:xfrm>
            <a:off x="1470172" y="1501482"/>
            <a:ext cx="8609492" cy="4991393"/>
          </a:xfrm>
          <a:prstGeom prst="rect">
            <a:avLst/>
          </a:prstGeom>
        </p:spPr>
      </p:pic>
      <p:sp>
        <p:nvSpPr>
          <p:cNvPr id="11" name="TextBox 10">
            <a:extLst>
              <a:ext uri="{FF2B5EF4-FFF2-40B4-BE49-F238E27FC236}">
                <a16:creationId xmlns:a16="http://schemas.microsoft.com/office/drawing/2014/main" id="{C2DE8217-B0BD-0DB7-E28B-E28D828A0B6C}"/>
              </a:ext>
            </a:extLst>
          </p:cNvPr>
          <p:cNvSpPr txBox="1"/>
          <p:nvPr/>
        </p:nvSpPr>
        <p:spPr>
          <a:xfrm>
            <a:off x="6539022" y="4603898"/>
            <a:ext cx="5199321" cy="707886"/>
          </a:xfrm>
          <a:prstGeom prst="rect">
            <a:avLst/>
          </a:prstGeom>
          <a:noFill/>
        </p:spPr>
        <p:txBody>
          <a:bodyPr wrap="square" rtlCol="0">
            <a:spAutoFit/>
          </a:bodyPr>
          <a:lstStyle/>
          <a:p>
            <a:r>
              <a:rPr lang="en-US" altLang="ko-KR" sz="2000" b="1" dirty="0"/>
              <a:t>1, 2, 3 </a:t>
            </a:r>
            <a:r>
              <a:rPr lang="ko-KR" altLang="en-US" sz="2000" b="1" dirty="0"/>
              <a:t>을 다 하면</a:t>
            </a:r>
            <a:r>
              <a:rPr lang="en-US" altLang="ko-KR" sz="2000" b="1" dirty="0"/>
              <a:t>, stable diffusion web </a:t>
            </a:r>
            <a:r>
              <a:rPr lang="en-US" altLang="ko-KR" sz="2000" b="1" dirty="0" err="1"/>
              <a:t>ui</a:t>
            </a:r>
            <a:r>
              <a:rPr lang="en-US" altLang="ko-KR" sz="2000" b="1" dirty="0"/>
              <a:t> folder</a:t>
            </a:r>
            <a:r>
              <a:rPr lang="ko-KR" altLang="en-US" sz="2000" b="1" dirty="0"/>
              <a:t>가 </a:t>
            </a:r>
            <a:r>
              <a:rPr lang="ko-KR" altLang="en-US" sz="2000" b="1" dirty="0" err="1"/>
              <a:t>어딘가에</a:t>
            </a:r>
            <a:r>
              <a:rPr lang="ko-KR" altLang="en-US" sz="2000" b="1" dirty="0"/>
              <a:t> 생성됨</a:t>
            </a:r>
          </a:p>
        </p:txBody>
      </p:sp>
    </p:spTree>
    <p:extLst>
      <p:ext uri="{BB962C8B-B14F-4D97-AF65-F5344CB8AC3E}">
        <p14:creationId xmlns:p14="http://schemas.microsoft.com/office/powerpoint/2010/main" val="12516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75F808E-5779-6AED-48EF-84926F54B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80" y="3723640"/>
            <a:ext cx="2832100" cy="2832100"/>
          </a:xfrm>
          <a:prstGeom prst="rect">
            <a:avLst/>
          </a:prstGeom>
        </p:spPr>
      </p:pic>
      <p:pic>
        <p:nvPicPr>
          <p:cNvPr id="7" name="그림 6">
            <a:extLst>
              <a:ext uri="{FF2B5EF4-FFF2-40B4-BE49-F238E27FC236}">
                <a16:creationId xmlns:a16="http://schemas.microsoft.com/office/drawing/2014/main" id="{CA25AAED-62AE-76D1-2244-596887017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300" y="472440"/>
            <a:ext cx="2956560" cy="2956560"/>
          </a:xfrm>
          <a:prstGeom prst="rect">
            <a:avLst/>
          </a:prstGeom>
        </p:spPr>
      </p:pic>
      <p:pic>
        <p:nvPicPr>
          <p:cNvPr id="9" name="그림 8">
            <a:extLst>
              <a:ext uri="{FF2B5EF4-FFF2-40B4-BE49-F238E27FC236}">
                <a16:creationId xmlns:a16="http://schemas.microsoft.com/office/drawing/2014/main" id="{6871DFC4-87C1-09CE-BCBF-39F174497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0071" y="3625850"/>
            <a:ext cx="3027680" cy="3027680"/>
          </a:xfrm>
          <a:prstGeom prst="rect">
            <a:avLst/>
          </a:prstGeom>
        </p:spPr>
      </p:pic>
      <p:pic>
        <p:nvPicPr>
          <p:cNvPr id="11" name="그림 10">
            <a:extLst>
              <a:ext uri="{FF2B5EF4-FFF2-40B4-BE49-F238E27FC236}">
                <a16:creationId xmlns:a16="http://schemas.microsoft.com/office/drawing/2014/main" id="{6C51782E-1C7E-C7C3-0C81-B24470EBDA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0650" y="486926"/>
            <a:ext cx="3261360" cy="3261360"/>
          </a:xfrm>
          <a:prstGeom prst="rect">
            <a:avLst/>
          </a:prstGeom>
        </p:spPr>
      </p:pic>
      <p:pic>
        <p:nvPicPr>
          <p:cNvPr id="13" name="그림 12">
            <a:extLst>
              <a:ext uri="{FF2B5EF4-FFF2-40B4-BE49-F238E27FC236}">
                <a16:creationId xmlns:a16="http://schemas.microsoft.com/office/drawing/2014/main" id="{05F77251-4E1E-413C-DBD7-F229F6E569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2290" y="1051560"/>
            <a:ext cx="2672080" cy="2672080"/>
          </a:xfrm>
          <a:prstGeom prst="rect">
            <a:avLst/>
          </a:prstGeom>
        </p:spPr>
      </p:pic>
      <p:sp>
        <p:nvSpPr>
          <p:cNvPr id="14" name="TextBox 13">
            <a:extLst>
              <a:ext uri="{FF2B5EF4-FFF2-40B4-BE49-F238E27FC236}">
                <a16:creationId xmlns:a16="http://schemas.microsoft.com/office/drawing/2014/main" id="{78FD1D74-DA51-932C-1608-F880BFDFE879}"/>
              </a:ext>
            </a:extLst>
          </p:cNvPr>
          <p:cNvSpPr txBox="1"/>
          <p:nvPr/>
        </p:nvSpPr>
        <p:spPr>
          <a:xfrm>
            <a:off x="487680" y="302260"/>
            <a:ext cx="4130040" cy="369332"/>
          </a:xfrm>
          <a:prstGeom prst="rect">
            <a:avLst/>
          </a:prstGeom>
          <a:noFill/>
        </p:spPr>
        <p:txBody>
          <a:bodyPr wrap="square" rtlCol="0">
            <a:spAutoFit/>
          </a:bodyPr>
          <a:lstStyle/>
          <a:p>
            <a:r>
              <a:rPr lang="en-US" altLang="ko-KR" dirty="0"/>
              <a:t>1</a:t>
            </a:r>
            <a:r>
              <a:rPr lang="en-US" altLang="ko-KR"/>
              <a:t>. </a:t>
            </a:r>
            <a:r>
              <a:rPr lang="ko-KR" altLang="en-US" dirty="0"/>
              <a:t>숭례문</a:t>
            </a:r>
          </a:p>
        </p:txBody>
      </p:sp>
    </p:spTree>
    <p:extLst>
      <p:ext uri="{BB962C8B-B14F-4D97-AF65-F5344CB8AC3E}">
        <p14:creationId xmlns:p14="http://schemas.microsoft.com/office/powerpoint/2010/main" val="3100272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CB4A497-5F27-6F90-409F-26B421109EEB}"/>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EFE7EB0B-A5FD-EEE8-8C56-A47DBA5640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51800" y="1625917"/>
            <a:ext cx="3914140" cy="3914140"/>
          </a:xfrm>
        </p:spPr>
      </p:pic>
      <p:pic>
        <p:nvPicPr>
          <p:cNvPr id="7" name="그림 6">
            <a:extLst>
              <a:ext uri="{FF2B5EF4-FFF2-40B4-BE49-F238E27FC236}">
                <a16:creationId xmlns:a16="http://schemas.microsoft.com/office/drawing/2014/main" id="{6E623685-6CF3-03F6-4658-DE8E20E43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920" y="1705292"/>
            <a:ext cx="3820160" cy="3820160"/>
          </a:xfrm>
          <a:prstGeom prst="rect">
            <a:avLst/>
          </a:prstGeom>
        </p:spPr>
      </p:pic>
      <p:pic>
        <p:nvPicPr>
          <p:cNvPr id="9" name="그림 8">
            <a:extLst>
              <a:ext uri="{FF2B5EF4-FFF2-40B4-BE49-F238E27FC236}">
                <a16:creationId xmlns:a16="http://schemas.microsoft.com/office/drawing/2014/main" id="{F4E34EF9-958E-7601-36EB-9A9617836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780" y="1587817"/>
            <a:ext cx="3952240" cy="3952240"/>
          </a:xfrm>
          <a:prstGeom prst="rect">
            <a:avLst/>
          </a:prstGeom>
        </p:spPr>
      </p:pic>
    </p:spTree>
    <p:extLst>
      <p:ext uri="{BB962C8B-B14F-4D97-AF65-F5344CB8AC3E}">
        <p14:creationId xmlns:p14="http://schemas.microsoft.com/office/powerpoint/2010/main" val="1970504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8D66E4-DCAF-C7CE-A8AE-183C1D6DD995}"/>
              </a:ext>
            </a:extLst>
          </p:cNvPr>
          <p:cNvSpPr txBox="1"/>
          <p:nvPr/>
        </p:nvSpPr>
        <p:spPr>
          <a:xfrm>
            <a:off x="477520" y="264160"/>
            <a:ext cx="6929120" cy="369332"/>
          </a:xfrm>
          <a:prstGeom prst="rect">
            <a:avLst/>
          </a:prstGeom>
          <a:noFill/>
        </p:spPr>
        <p:txBody>
          <a:bodyPr wrap="square" rtlCol="0">
            <a:spAutoFit/>
          </a:bodyPr>
          <a:lstStyle/>
          <a:p>
            <a:r>
              <a:rPr lang="en-US" altLang="ko-KR" dirty="0"/>
              <a:t>2. </a:t>
            </a:r>
            <a:r>
              <a:rPr lang="ko-KR" altLang="en-US" dirty="0"/>
              <a:t>박지현 </a:t>
            </a:r>
            <a:r>
              <a:rPr lang="en-US" altLang="ko-KR" dirty="0"/>
              <a:t>(</a:t>
            </a:r>
            <a:r>
              <a:rPr lang="ko-KR" altLang="en-US" dirty="0" err="1"/>
              <a:t>재벌집</a:t>
            </a:r>
            <a:r>
              <a:rPr lang="ko-KR" altLang="en-US" dirty="0"/>
              <a:t> 막내아들 </a:t>
            </a:r>
            <a:r>
              <a:rPr lang="ko-KR" altLang="en-US" dirty="0" err="1"/>
              <a:t>모현민</a:t>
            </a:r>
            <a:r>
              <a:rPr lang="en-US" altLang="ko-KR" dirty="0"/>
              <a:t>) – 7</a:t>
            </a:r>
            <a:r>
              <a:rPr lang="ko-KR" altLang="en-US" dirty="0"/>
              <a:t>장</a:t>
            </a:r>
          </a:p>
        </p:txBody>
      </p:sp>
      <p:pic>
        <p:nvPicPr>
          <p:cNvPr id="6" name="그림 5">
            <a:extLst>
              <a:ext uri="{FF2B5EF4-FFF2-40B4-BE49-F238E27FC236}">
                <a16:creationId xmlns:a16="http://schemas.microsoft.com/office/drawing/2014/main" id="{A724CB32-5E6C-4F68-0052-AB066B70D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20" y="1143000"/>
            <a:ext cx="4876800" cy="4876800"/>
          </a:xfrm>
          <a:prstGeom prst="rect">
            <a:avLst/>
          </a:prstGeom>
        </p:spPr>
      </p:pic>
      <p:pic>
        <p:nvPicPr>
          <p:cNvPr id="8" name="그림 7">
            <a:extLst>
              <a:ext uri="{FF2B5EF4-FFF2-40B4-BE49-F238E27FC236}">
                <a16:creationId xmlns:a16="http://schemas.microsoft.com/office/drawing/2014/main" id="{1E1B8820-50B1-0367-76C5-1913B3909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840" y="1143000"/>
            <a:ext cx="4876800" cy="4876800"/>
          </a:xfrm>
          <a:prstGeom prst="rect">
            <a:avLst/>
          </a:prstGeom>
        </p:spPr>
      </p:pic>
    </p:spTree>
    <p:extLst>
      <p:ext uri="{BB962C8B-B14F-4D97-AF65-F5344CB8AC3E}">
        <p14:creationId xmlns:p14="http://schemas.microsoft.com/office/powerpoint/2010/main" val="1191121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69FAC0-A562-0928-92A0-9BD32F027AD5}"/>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3359724D-10CF-80D4-D1E6-AA3D7E700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291" y="2092959"/>
            <a:ext cx="3149283" cy="3149283"/>
          </a:xfrm>
        </p:spPr>
      </p:pic>
      <p:pic>
        <p:nvPicPr>
          <p:cNvPr id="7" name="그림 6">
            <a:extLst>
              <a:ext uri="{FF2B5EF4-FFF2-40B4-BE49-F238E27FC236}">
                <a16:creationId xmlns:a16="http://schemas.microsoft.com/office/drawing/2014/main" id="{EDE4DC7D-76F6-5C60-9EAD-561480B0C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283" y="156369"/>
            <a:ext cx="3068637" cy="3068637"/>
          </a:xfrm>
          <a:prstGeom prst="rect">
            <a:avLst/>
          </a:prstGeom>
        </p:spPr>
      </p:pic>
      <p:pic>
        <p:nvPicPr>
          <p:cNvPr id="9" name="그림 8">
            <a:extLst>
              <a:ext uri="{FF2B5EF4-FFF2-40B4-BE49-F238E27FC236}">
                <a16:creationId xmlns:a16="http://schemas.microsoft.com/office/drawing/2014/main" id="{9DEA9F62-828F-004A-A03A-612944E75E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561" y="1919207"/>
            <a:ext cx="3496786" cy="3496786"/>
          </a:xfrm>
          <a:prstGeom prst="rect">
            <a:avLst/>
          </a:prstGeom>
        </p:spPr>
      </p:pic>
      <p:pic>
        <p:nvPicPr>
          <p:cNvPr id="11" name="그림 10">
            <a:extLst>
              <a:ext uri="{FF2B5EF4-FFF2-40B4-BE49-F238E27FC236}">
                <a16:creationId xmlns:a16="http://schemas.microsoft.com/office/drawing/2014/main" id="{6C398000-1497-CC4F-1E50-03CEF8BC81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441" y="3379311"/>
            <a:ext cx="3322320" cy="3322320"/>
          </a:xfrm>
          <a:prstGeom prst="rect">
            <a:avLst/>
          </a:prstGeom>
        </p:spPr>
      </p:pic>
    </p:spTree>
    <p:extLst>
      <p:ext uri="{BB962C8B-B14F-4D97-AF65-F5344CB8AC3E}">
        <p14:creationId xmlns:p14="http://schemas.microsoft.com/office/powerpoint/2010/main" val="3024982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D46022-1C2F-74EB-C0B6-995EFC90423D}"/>
              </a:ext>
            </a:extLst>
          </p:cNvPr>
          <p:cNvSpPr txBox="1"/>
          <p:nvPr/>
        </p:nvSpPr>
        <p:spPr>
          <a:xfrm>
            <a:off x="838200" y="599440"/>
            <a:ext cx="3307080" cy="369332"/>
          </a:xfrm>
          <a:prstGeom prst="rect">
            <a:avLst/>
          </a:prstGeom>
          <a:noFill/>
        </p:spPr>
        <p:txBody>
          <a:bodyPr wrap="square" rtlCol="0">
            <a:spAutoFit/>
          </a:bodyPr>
          <a:lstStyle/>
          <a:p>
            <a:r>
              <a:rPr lang="en-US" altLang="ko-KR" dirty="0"/>
              <a:t>3. </a:t>
            </a:r>
            <a:r>
              <a:rPr lang="ko-KR" altLang="en-US" dirty="0"/>
              <a:t>강아지 </a:t>
            </a:r>
            <a:r>
              <a:rPr lang="en-US" altLang="ko-KR" dirty="0"/>
              <a:t>– 12</a:t>
            </a:r>
            <a:r>
              <a:rPr lang="ko-KR" altLang="en-US" dirty="0"/>
              <a:t>장</a:t>
            </a:r>
          </a:p>
        </p:txBody>
      </p:sp>
      <p:pic>
        <p:nvPicPr>
          <p:cNvPr id="6" name="그림 5">
            <a:extLst>
              <a:ext uri="{FF2B5EF4-FFF2-40B4-BE49-F238E27FC236}">
                <a16:creationId xmlns:a16="http://schemas.microsoft.com/office/drawing/2014/main" id="{A6BA3651-C059-4666-3422-C886449E5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 y="1799828"/>
            <a:ext cx="3698240" cy="3698240"/>
          </a:xfrm>
          <a:prstGeom prst="rect">
            <a:avLst/>
          </a:prstGeom>
        </p:spPr>
      </p:pic>
      <p:pic>
        <p:nvPicPr>
          <p:cNvPr id="8" name="그림 7">
            <a:extLst>
              <a:ext uri="{FF2B5EF4-FFF2-40B4-BE49-F238E27FC236}">
                <a16:creationId xmlns:a16="http://schemas.microsoft.com/office/drawing/2014/main" id="{5E73BDA2-18FC-8C0C-04C2-808972F29D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775460"/>
            <a:ext cx="3722608" cy="3722608"/>
          </a:xfrm>
          <a:prstGeom prst="rect">
            <a:avLst/>
          </a:prstGeom>
        </p:spPr>
      </p:pic>
      <p:pic>
        <p:nvPicPr>
          <p:cNvPr id="10" name="그림 9">
            <a:extLst>
              <a:ext uri="{FF2B5EF4-FFF2-40B4-BE49-F238E27FC236}">
                <a16:creationId xmlns:a16="http://schemas.microsoft.com/office/drawing/2014/main" id="{36EAB7F6-E4EE-2853-BA66-3A49C53A3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608" y="1775460"/>
            <a:ext cx="3722608" cy="3722608"/>
          </a:xfrm>
          <a:prstGeom prst="rect">
            <a:avLst/>
          </a:prstGeom>
        </p:spPr>
      </p:pic>
    </p:spTree>
    <p:extLst>
      <p:ext uri="{BB962C8B-B14F-4D97-AF65-F5344CB8AC3E}">
        <p14:creationId xmlns:p14="http://schemas.microsoft.com/office/powerpoint/2010/main" val="3833230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40B168-9465-FB98-B3B8-30D3D8754A70}"/>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0C67A695-AAD0-F8ED-5D7B-12BD0EDCA9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4091" y="1419225"/>
            <a:ext cx="4351338" cy="4351338"/>
          </a:xfrm>
        </p:spPr>
      </p:pic>
      <p:pic>
        <p:nvPicPr>
          <p:cNvPr id="7" name="그림 6">
            <a:extLst>
              <a:ext uri="{FF2B5EF4-FFF2-40B4-BE49-F238E27FC236}">
                <a16:creationId xmlns:a16="http://schemas.microsoft.com/office/drawing/2014/main" id="{E4348345-4EDF-330C-B0C2-944D62071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7280" y="1116171"/>
            <a:ext cx="4876800" cy="4876800"/>
          </a:xfrm>
          <a:prstGeom prst="rect">
            <a:avLst/>
          </a:prstGeom>
        </p:spPr>
      </p:pic>
    </p:spTree>
    <p:extLst>
      <p:ext uri="{BB962C8B-B14F-4D97-AF65-F5344CB8AC3E}">
        <p14:creationId xmlns:p14="http://schemas.microsoft.com/office/powerpoint/2010/main" val="811569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9322895-82F0-3BE1-6288-045653200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990600"/>
            <a:ext cx="4876800" cy="4876800"/>
          </a:xfrm>
          <a:prstGeom prst="rect">
            <a:avLst/>
          </a:prstGeom>
        </p:spPr>
      </p:pic>
      <p:pic>
        <p:nvPicPr>
          <p:cNvPr id="7" name="그림 6">
            <a:extLst>
              <a:ext uri="{FF2B5EF4-FFF2-40B4-BE49-F238E27FC236}">
                <a16:creationId xmlns:a16="http://schemas.microsoft.com/office/drawing/2014/main" id="{7057DF8F-8F1D-6450-6088-F8786E4F9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9680" y="990600"/>
            <a:ext cx="4876800" cy="4876800"/>
          </a:xfrm>
          <a:prstGeom prst="rect">
            <a:avLst/>
          </a:prstGeom>
        </p:spPr>
      </p:pic>
    </p:spTree>
    <p:extLst>
      <p:ext uri="{BB962C8B-B14F-4D97-AF65-F5344CB8AC3E}">
        <p14:creationId xmlns:p14="http://schemas.microsoft.com/office/powerpoint/2010/main" val="2183823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2F9720F-3A2E-084E-4014-44D06F625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80" y="990600"/>
            <a:ext cx="4876800" cy="4876800"/>
          </a:xfrm>
          <a:prstGeom prst="rect">
            <a:avLst/>
          </a:prstGeom>
        </p:spPr>
      </p:pic>
      <p:pic>
        <p:nvPicPr>
          <p:cNvPr id="5" name="그림 4">
            <a:extLst>
              <a:ext uri="{FF2B5EF4-FFF2-40B4-BE49-F238E27FC236}">
                <a16:creationId xmlns:a16="http://schemas.microsoft.com/office/drawing/2014/main" id="{0A4CE523-2682-CB60-91A0-16E0099D1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4560" y="990600"/>
            <a:ext cx="4876800" cy="4876800"/>
          </a:xfrm>
          <a:prstGeom prst="rect">
            <a:avLst/>
          </a:prstGeom>
        </p:spPr>
      </p:pic>
    </p:spTree>
    <p:extLst>
      <p:ext uri="{BB962C8B-B14F-4D97-AF65-F5344CB8AC3E}">
        <p14:creationId xmlns:p14="http://schemas.microsoft.com/office/powerpoint/2010/main" val="3243581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E82C933-D511-A40F-5B4B-33844072C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 y="990600"/>
            <a:ext cx="4876800" cy="4876800"/>
          </a:xfrm>
          <a:prstGeom prst="rect">
            <a:avLst/>
          </a:prstGeom>
        </p:spPr>
      </p:pic>
      <p:pic>
        <p:nvPicPr>
          <p:cNvPr id="5" name="그림 4">
            <a:extLst>
              <a:ext uri="{FF2B5EF4-FFF2-40B4-BE49-F238E27FC236}">
                <a16:creationId xmlns:a16="http://schemas.microsoft.com/office/drawing/2014/main" id="{5E0B6F76-E53D-AD75-42A6-C0C04D65E0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480" y="990600"/>
            <a:ext cx="4876800" cy="4876800"/>
          </a:xfrm>
          <a:prstGeom prst="rect">
            <a:avLst/>
          </a:prstGeom>
        </p:spPr>
      </p:pic>
    </p:spTree>
    <p:extLst>
      <p:ext uri="{BB962C8B-B14F-4D97-AF65-F5344CB8AC3E}">
        <p14:creationId xmlns:p14="http://schemas.microsoft.com/office/powerpoint/2010/main" val="2746672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A6BEB7C-BF2F-B903-360C-834AAA0FC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560" y="889000"/>
            <a:ext cx="4876800" cy="4876800"/>
          </a:xfrm>
          <a:prstGeom prst="rect">
            <a:avLst/>
          </a:prstGeom>
        </p:spPr>
      </p:pic>
      <p:pic>
        <p:nvPicPr>
          <p:cNvPr id="5" name="그림 4">
            <a:extLst>
              <a:ext uri="{FF2B5EF4-FFF2-40B4-BE49-F238E27FC236}">
                <a16:creationId xmlns:a16="http://schemas.microsoft.com/office/drawing/2014/main" id="{24613212-6D60-3E6C-ABE2-C537F5824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240" y="889000"/>
            <a:ext cx="4876800" cy="4876800"/>
          </a:xfrm>
          <a:prstGeom prst="rect">
            <a:avLst/>
          </a:prstGeom>
        </p:spPr>
      </p:pic>
    </p:spTree>
    <p:extLst>
      <p:ext uri="{BB962C8B-B14F-4D97-AF65-F5344CB8AC3E}">
        <p14:creationId xmlns:p14="http://schemas.microsoft.com/office/powerpoint/2010/main" val="301250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B5AAE1-46C1-647E-768C-AFC43597B009}"/>
              </a:ext>
            </a:extLst>
          </p:cNvPr>
          <p:cNvSpPr txBox="1"/>
          <p:nvPr/>
        </p:nvSpPr>
        <p:spPr>
          <a:xfrm>
            <a:off x="699091" y="820111"/>
            <a:ext cx="6097772" cy="369332"/>
          </a:xfrm>
          <a:prstGeom prst="rect">
            <a:avLst/>
          </a:prstGeom>
          <a:noFill/>
        </p:spPr>
        <p:txBody>
          <a:bodyPr wrap="square">
            <a:spAutoFit/>
          </a:bodyPr>
          <a:lstStyle/>
          <a:p>
            <a:r>
              <a:rPr lang="en-US" altLang="ko-KR" dirty="0" err="1">
                <a:hlinkClick r:id="rId2"/>
              </a:rPr>
              <a:t>CompVis</a:t>
            </a:r>
            <a:r>
              <a:rPr lang="en-US" altLang="ko-KR" dirty="0">
                <a:hlinkClick r:id="rId2"/>
              </a:rPr>
              <a:t>/stable-diffusion-v-1-4-original · Hugging Face</a:t>
            </a:r>
            <a:endParaRPr lang="ko-KR" altLang="en-US" dirty="0"/>
          </a:p>
        </p:txBody>
      </p:sp>
      <p:pic>
        <p:nvPicPr>
          <p:cNvPr id="7" name="그림 6">
            <a:extLst>
              <a:ext uri="{FF2B5EF4-FFF2-40B4-BE49-F238E27FC236}">
                <a16:creationId xmlns:a16="http://schemas.microsoft.com/office/drawing/2014/main" id="{EC19A0E5-6BB7-0E60-5D08-0B8F31C544FB}"/>
              </a:ext>
            </a:extLst>
          </p:cNvPr>
          <p:cNvPicPr>
            <a:picLocks noChangeAspect="1"/>
          </p:cNvPicPr>
          <p:nvPr/>
        </p:nvPicPr>
        <p:blipFill>
          <a:blip r:embed="rId3"/>
          <a:stretch>
            <a:fillRect/>
          </a:stretch>
        </p:blipFill>
        <p:spPr>
          <a:xfrm>
            <a:off x="804752" y="1744183"/>
            <a:ext cx="2943225" cy="1562100"/>
          </a:xfrm>
          <a:prstGeom prst="rect">
            <a:avLst/>
          </a:prstGeom>
        </p:spPr>
      </p:pic>
      <p:sp>
        <p:nvSpPr>
          <p:cNvPr id="8" name="TextBox 7">
            <a:extLst>
              <a:ext uri="{FF2B5EF4-FFF2-40B4-BE49-F238E27FC236}">
                <a16:creationId xmlns:a16="http://schemas.microsoft.com/office/drawing/2014/main" id="{CCBA0C08-805B-8411-A359-2ED153BAF9E5}"/>
              </a:ext>
            </a:extLst>
          </p:cNvPr>
          <p:cNvSpPr txBox="1"/>
          <p:nvPr/>
        </p:nvSpPr>
        <p:spPr>
          <a:xfrm>
            <a:off x="4933507" y="1935126"/>
            <a:ext cx="6730409" cy="2862322"/>
          </a:xfrm>
          <a:prstGeom prst="rect">
            <a:avLst/>
          </a:prstGeom>
          <a:noFill/>
        </p:spPr>
        <p:txBody>
          <a:bodyPr wrap="square" rtlCol="0">
            <a:spAutoFit/>
          </a:bodyPr>
          <a:lstStyle/>
          <a:p>
            <a:r>
              <a:rPr lang="ko-KR" altLang="en-US" sz="2000" b="1" dirty="0"/>
              <a:t>해당 링크로 들어가서 원하는 </a:t>
            </a:r>
            <a:r>
              <a:rPr lang="en-US" altLang="ko-KR" sz="2000" b="1" dirty="0" err="1"/>
              <a:t>ckpt</a:t>
            </a:r>
            <a:r>
              <a:rPr lang="en-US" altLang="ko-KR" sz="2000" b="1" dirty="0"/>
              <a:t> file</a:t>
            </a:r>
            <a:r>
              <a:rPr lang="ko-KR" altLang="en-US" sz="2000" b="1" dirty="0"/>
              <a:t>을 받아서 설치</a:t>
            </a:r>
            <a:endParaRPr lang="en-US" altLang="ko-KR" sz="2000" b="1" dirty="0"/>
          </a:p>
          <a:p>
            <a:endParaRPr lang="en-US" altLang="ko-KR" sz="2000" b="1" dirty="0"/>
          </a:p>
          <a:p>
            <a:r>
              <a:rPr lang="ko-KR" altLang="en-US" sz="2000" b="1" dirty="0"/>
              <a:t>사진의 두 가지 중 하나를 받아도 되고</a:t>
            </a:r>
            <a:endParaRPr lang="en-US" altLang="ko-KR" sz="2000" b="1" dirty="0"/>
          </a:p>
          <a:p>
            <a:endParaRPr lang="en-US" altLang="ko-KR" sz="2000" b="1" dirty="0"/>
          </a:p>
          <a:p>
            <a:r>
              <a:rPr lang="ko-KR" altLang="en-US" sz="2000" b="1" dirty="0"/>
              <a:t>다른 버전을 다운받고 싶으면 </a:t>
            </a:r>
            <a:r>
              <a:rPr lang="en-US" altLang="ko-KR" sz="2000" b="1" dirty="0"/>
              <a:t>hugging face site</a:t>
            </a:r>
            <a:r>
              <a:rPr lang="ko-KR" altLang="en-US" sz="2000" b="1" dirty="0"/>
              <a:t> 검색창에 </a:t>
            </a:r>
            <a:r>
              <a:rPr lang="en-US" altLang="ko-KR" sz="2000" b="1" dirty="0"/>
              <a:t>stable diffusion</a:t>
            </a:r>
            <a:r>
              <a:rPr lang="ko-KR" altLang="en-US" sz="2000" b="1" dirty="0"/>
              <a:t>을 치면 관련 버전들이 나옴</a:t>
            </a:r>
            <a:endParaRPr lang="en-US" altLang="ko-KR" sz="2000" b="1" dirty="0"/>
          </a:p>
          <a:p>
            <a:endParaRPr lang="en-US" altLang="ko-KR" sz="2000" b="1" dirty="0"/>
          </a:p>
          <a:p>
            <a:r>
              <a:rPr lang="en-US" altLang="ko-KR" sz="2000" b="1" dirty="0" err="1"/>
              <a:t>Ckpt</a:t>
            </a:r>
            <a:r>
              <a:rPr lang="en-US" altLang="ko-KR" sz="2000" b="1" dirty="0"/>
              <a:t> file</a:t>
            </a:r>
            <a:r>
              <a:rPr lang="ko-KR" altLang="en-US" sz="2000" b="1" dirty="0"/>
              <a:t>이 다운 안되는 경우 </a:t>
            </a:r>
            <a:r>
              <a:rPr lang="en-US" altLang="ko-KR" sz="2000" b="1" dirty="0"/>
              <a:t>: hugging face login</a:t>
            </a:r>
            <a:r>
              <a:rPr lang="ko-KR" altLang="en-US" sz="2000" b="1" dirty="0"/>
              <a:t>을 해서 관련 약관에 동의한다</a:t>
            </a:r>
            <a:r>
              <a:rPr lang="en-US" altLang="ko-KR" sz="2000" b="1" dirty="0"/>
              <a:t>.</a:t>
            </a:r>
          </a:p>
        </p:txBody>
      </p:sp>
    </p:spTree>
    <p:extLst>
      <p:ext uri="{BB962C8B-B14F-4D97-AF65-F5344CB8AC3E}">
        <p14:creationId xmlns:p14="http://schemas.microsoft.com/office/powerpoint/2010/main" val="3092232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AB64235-E9D7-3093-88CA-E580CB7E8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520" y="706120"/>
            <a:ext cx="4876800" cy="4876800"/>
          </a:xfrm>
          <a:prstGeom prst="rect">
            <a:avLst/>
          </a:prstGeom>
        </p:spPr>
      </p:pic>
      <p:pic>
        <p:nvPicPr>
          <p:cNvPr id="5" name="그림 4">
            <a:extLst>
              <a:ext uri="{FF2B5EF4-FFF2-40B4-BE49-F238E27FC236}">
                <a16:creationId xmlns:a16="http://schemas.microsoft.com/office/drawing/2014/main" id="{56101C59-F15E-29BF-BB88-89DB88014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9682" y="706120"/>
            <a:ext cx="4876800" cy="4876800"/>
          </a:xfrm>
          <a:prstGeom prst="rect">
            <a:avLst/>
          </a:prstGeom>
        </p:spPr>
      </p:pic>
    </p:spTree>
    <p:extLst>
      <p:ext uri="{BB962C8B-B14F-4D97-AF65-F5344CB8AC3E}">
        <p14:creationId xmlns:p14="http://schemas.microsoft.com/office/powerpoint/2010/main" val="1224759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91ACD2D-7193-4246-308A-DF3F02FE1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858520"/>
            <a:ext cx="4876800" cy="4876800"/>
          </a:xfrm>
          <a:prstGeom prst="rect">
            <a:avLst/>
          </a:prstGeom>
        </p:spPr>
      </p:pic>
      <p:pic>
        <p:nvPicPr>
          <p:cNvPr id="5" name="그림 4">
            <a:extLst>
              <a:ext uri="{FF2B5EF4-FFF2-40B4-BE49-F238E27FC236}">
                <a16:creationId xmlns:a16="http://schemas.microsoft.com/office/drawing/2014/main" id="{02480A18-CD89-D2E0-2C02-3AD0BAB5B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560" y="777240"/>
            <a:ext cx="4876800" cy="4876800"/>
          </a:xfrm>
          <a:prstGeom prst="rect">
            <a:avLst/>
          </a:prstGeom>
        </p:spPr>
      </p:pic>
    </p:spTree>
    <p:extLst>
      <p:ext uri="{BB962C8B-B14F-4D97-AF65-F5344CB8AC3E}">
        <p14:creationId xmlns:p14="http://schemas.microsoft.com/office/powerpoint/2010/main" val="855810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B7ECA72C-CE2E-9F5C-A2BC-C2BC0F84E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20" y="990600"/>
            <a:ext cx="4876800" cy="4876800"/>
          </a:xfrm>
          <a:prstGeom prst="rect">
            <a:avLst/>
          </a:prstGeom>
        </p:spPr>
      </p:pic>
      <p:pic>
        <p:nvPicPr>
          <p:cNvPr id="5" name="그림 4">
            <a:extLst>
              <a:ext uri="{FF2B5EF4-FFF2-40B4-BE49-F238E27FC236}">
                <a16:creationId xmlns:a16="http://schemas.microsoft.com/office/drawing/2014/main" id="{F7B0BB68-E921-24CB-59D7-D0D05E3C2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0" y="990600"/>
            <a:ext cx="4876800" cy="4876800"/>
          </a:xfrm>
          <a:prstGeom prst="rect">
            <a:avLst/>
          </a:prstGeom>
        </p:spPr>
      </p:pic>
    </p:spTree>
    <p:extLst>
      <p:ext uri="{BB962C8B-B14F-4D97-AF65-F5344CB8AC3E}">
        <p14:creationId xmlns:p14="http://schemas.microsoft.com/office/powerpoint/2010/main" val="4180857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197C526-5C88-D956-2494-FA380FBC4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 y="899160"/>
            <a:ext cx="4876800" cy="4876800"/>
          </a:xfrm>
          <a:prstGeom prst="rect">
            <a:avLst/>
          </a:prstGeom>
        </p:spPr>
      </p:pic>
      <p:pic>
        <p:nvPicPr>
          <p:cNvPr id="5" name="그림 4">
            <a:extLst>
              <a:ext uri="{FF2B5EF4-FFF2-40B4-BE49-F238E27FC236}">
                <a16:creationId xmlns:a16="http://schemas.microsoft.com/office/drawing/2014/main" id="{E3142078-400B-65ED-761B-0A17A96F3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920" y="899160"/>
            <a:ext cx="4876800" cy="4876800"/>
          </a:xfrm>
          <a:prstGeom prst="rect">
            <a:avLst/>
          </a:prstGeom>
        </p:spPr>
      </p:pic>
    </p:spTree>
    <p:extLst>
      <p:ext uri="{BB962C8B-B14F-4D97-AF65-F5344CB8AC3E}">
        <p14:creationId xmlns:p14="http://schemas.microsoft.com/office/powerpoint/2010/main" val="3892759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82ADC86-232A-4D95-262E-11ABE7916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120" y="990600"/>
            <a:ext cx="4876800" cy="4876800"/>
          </a:xfrm>
          <a:prstGeom prst="rect">
            <a:avLst/>
          </a:prstGeom>
        </p:spPr>
      </p:pic>
      <p:pic>
        <p:nvPicPr>
          <p:cNvPr id="5" name="그림 4">
            <a:extLst>
              <a:ext uri="{FF2B5EF4-FFF2-40B4-BE49-F238E27FC236}">
                <a16:creationId xmlns:a16="http://schemas.microsoft.com/office/drawing/2014/main" id="{2BB50988-5B16-054D-221F-A250933F3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40" y="990600"/>
            <a:ext cx="4876800" cy="4876800"/>
          </a:xfrm>
          <a:prstGeom prst="rect">
            <a:avLst/>
          </a:prstGeom>
        </p:spPr>
      </p:pic>
    </p:spTree>
    <p:extLst>
      <p:ext uri="{BB962C8B-B14F-4D97-AF65-F5344CB8AC3E}">
        <p14:creationId xmlns:p14="http://schemas.microsoft.com/office/powerpoint/2010/main" val="1829674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B170AB4-109C-8758-4580-0BBD99C9F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80" y="899160"/>
            <a:ext cx="4876800" cy="4876800"/>
          </a:xfrm>
          <a:prstGeom prst="rect">
            <a:avLst/>
          </a:prstGeom>
        </p:spPr>
      </p:pic>
      <p:pic>
        <p:nvPicPr>
          <p:cNvPr id="5" name="그림 4">
            <a:extLst>
              <a:ext uri="{FF2B5EF4-FFF2-40B4-BE49-F238E27FC236}">
                <a16:creationId xmlns:a16="http://schemas.microsoft.com/office/drawing/2014/main" id="{48DAB22B-660B-8941-D4C5-E60D3A7D0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80" y="899160"/>
            <a:ext cx="4876800" cy="4876800"/>
          </a:xfrm>
          <a:prstGeom prst="rect">
            <a:avLst/>
          </a:prstGeom>
        </p:spPr>
      </p:pic>
    </p:spTree>
    <p:extLst>
      <p:ext uri="{BB962C8B-B14F-4D97-AF65-F5344CB8AC3E}">
        <p14:creationId xmlns:p14="http://schemas.microsoft.com/office/powerpoint/2010/main" val="1398011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149D792C-430C-070D-19D4-D5DE8442C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919480"/>
            <a:ext cx="4876800" cy="4876800"/>
          </a:xfrm>
          <a:prstGeom prst="rect">
            <a:avLst/>
          </a:prstGeom>
        </p:spPr>
      </p:pic>
      <p:pic>
        <p:nvPicPr>
          <p:cNvPr id="5" name="그림 4">
            <a:extLst>
              <a:ext uri="{FF2B5EF4-FFF2-40B4-BE49-F238E27FC236}">
                <a16:creationId xmlns:a16="http://schemas.microsoft.com/office/drawing/2014/main" id="{EECE1329-5787-2753-A5BE-E31BD6100B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880" y="990600"/>
            <a:ext cx="4876800" cy="4876800"/>
          </a:xfrm>
          <a:prstGeom prst="rect">
            <a:avLst/>
          </a:prstGeom>
        </p:spPr>
      </p:pic>
    </p:spTree>
    <p:extLst>
      <p:ext uri="{BB962C8B-B14F-4D97-AF65-F5344CB8AC3E}">
        <p14:creationId xmlns:p14="http://schemas.microsoft.com/office/powerpoint/2010/main" val="1110739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96064F9-4F3C-FF4C-08A2-474BA1BA4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680" y="838200"/>
            <a:ext cx="4876800" cy="4876800"/>
          </a:xfrm>
          <a:prstGeom prst="rect">
            <a:avLst/>
          </a:prstGeom>
        </p:spPr>
      </p:pic>
      <p:pic>
        <p:nvPicPr>
          <p:cNvPr id="5" name="그림 4">
            <a:extLst>
              <a:ext uri="{FF2B5EF4-FFF2-40B4-BE49-F238E27FC236}">
                <a16:creationId xmlns:a16="http://schemas.microsoft.com/office/drawing/2014/main" id="{709AD24D-8D35-FE4E-EB12-996CB778A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560" y="838200"/>
            <a:ext cx="4876800" cy="4876800"/>
          </a:xfrm>
          <a:prstGeom prst="rect">
            <a:avLst/>
          </a:prstGeom>
        </p:spPr>
      </p:pic>
    </p:spTree>
    <p:extLst>
      <p:ext uri="{BB962C8B-B14F-4D97-AF65-F5344CB8AC3E}">
        <p14:creationId xmlns:p14="http://schemas.microsoft.com/office/powerpoint/2010/main" val="4283399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5013B26-097B-3CF4-B986-510EAAE8C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919480"/>
            <a:ext cx="4876800" cy="4876800"/>
          </a:xfrm>
          <a:prstGeom prst="rect">
            <a:avLst/>
          </a:prstGeom>
        </p:spPr>
      </p:pic>
      <p:pic>
        <p:nvPicPr>
          <p:cNvPr id="5" name="그림 4">
            <a:extLst>
              <a:ext uri="{FF2B5EF4-FFF2-40B4-BE49-F238E27FC236}">
                <a16:creationId xmlns:a16="http://schemas.microsoft.com/office/drawing/2014/main" id="{B2348A7E-F72E-3A7C-DCBA-8BA11D846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880" y="919480"/>
            <a:ext cx="4876800" cy="4876800"/>
          </a:xfrm>
          <a:prstGeom prst="rect">
            <a:avLst/>
          </a:prstGeom>
        </p:spPr>
      </p:pic>
    </p:spTree>
    <p:extLst>
      <p:ext uri="{BB962C8B-B14F-4D97-AF65-F5344CB8AC3E}">
        <p14:creationId xmlns:p14="http://schemas.microsoft.com/office/powerpoint/2010/main" val="2777934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2C8BEB7-4127-18C7-957A-9D2069AA1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 y="909320"/>
            <a:ext cx="4876800" cy="4876800"/>
          </a:xfrm>
          <a:prstGeom prst="rect">
            <a:avLst/>
          </a:prstGeom>
        </p:spPr>
      </p:pic>
      <p:pic>
        <p:nvPicPr>
          <p:cNvPr id="5" name="그림 4">
            <a:extLst>
              <a:ext uri="{FF2B5EF4-FFF2-40B4-BE49-F238E27FC236}">
                <a16:creationId xmlns:a16="http://schemas.microsoft.com/office/drawing/2014/main" id="{3A92DAF3-7A43-C515-20A7-999DA4027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90600"/>
            <a:ext cx="4876800" cy="4876800"/>
          </a:xfrm>
          <a:prstGeom prst="rect">
            <a:avLst/>
          </a:prstGeom>
        </p:spPr>
      </p:pic>
    </p:spTree>
    <p:extLst>
      <p:ext uri="{BB962C8B-B14F-4D97-AF65-F5344CB8AC3E}">
        <p14:creationId xmlns:p14="http://schemas.microsoft.com/office/powerpoint/2010/main" val="259359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6AC8F7-D134-27B0-19C1-9632D8F5EE57}"/>
              </a:ext>
            </a:extLst>
          </p:cNvPr>
          <p:cNvSpPr txBox="1"/>
          <p:nvPr/>
        </p:nvSpPr>
        <p:spPr>
          <a:xfrm>
            <a:off x="786809" y="435935"/>
            <a:ext cx="9611833" cy="7171194"/>
          </a:xfrm>
          <a:prstGeom prst="rect">
            <a:avLst/>
          </a:prstGeom>
          <a:noFill/>
        </p:spPr>
        <p:txBody>
          <a:bodyPr wrap="square" rtlCol="0">
            <a:spAutoFit/>
          </a:bodyPr>
          <a:lstStyle/>
          <a:p>
            <a:pPr marL="342900" indent="-342900">
              <a:buAutoNum type="arabicPeriod"/>
            </a:pPr>
            <a:r>
              <a:rPr lang="en-US" altLang="ko-KR" sz="2000" b="1" dirty="0" err="1"/>
              <a:t>Ckpt</a:t>
            </a:r>
            <a:r>
              <a:rPr lang="en-US" altLang="ko-KR" sz="2000" b="1" dirty="0"/>
              <a:t> file</a:t>
            </a:r>
            <a:r>
              <a:rPr lang="ko-KR" altLang="en-US" sz="2000" b="1" dirty="0"/>
              <a:t>을 다운 받아서</a:t>
            </a:r>
            <a:r>
              <a:rPr lang="en-US" altLang="ko-KR" sz="2000" b="1" dirty="0"/>
              <a:t>, stable diffusion web </a:t>
            </a:r>
            <a:r>
              <a:rPr lang="en-US" altLang="ko-KR" sz="2000" b="1" dirty="0" err="1"/>
              <a:t>ui</a:t>
            </a:r>
            <a:r>
              <a:rPr lang="en-US" altLang="ko-KR" sz="2000" b="1" dirty="0"/>
              <a:t> folder</a:t>
            </a:r>
            <a:r>
              <a:rPr lang="ko-KR" altLang="en-US" sz="2000" b="1" dirty="0"/>
              <a:t> </a:t>
            </a:r>
            <a:r>
              <a:rPr lang="en-US" altLang="ko-KR" sz="2000" b="1" dirty="0"/>
              <a:t>-&gt;</a:t>
            </a:r>
            <a:r>
              <a:rPr lang="ko-KR" altLang="en-US" sz="2000" b="1" dirty="0"/>
              <a:t> </a:t>
            </a:r>
            <a:r>
              <a:rPr lang="en-US" altLang="ko-KR" sz="2000" b="1" dirty="0"/>
              <a:t>models</a:t>
            </a:r>
            <a:r>
              <a:rPr lang="ko-KR" altLang="en-US" sz="2000" b="1" dirty="0"/>
              <a:t> </a:t>
            </a:r>
            <a:r>
              <a:rPr lang="en-US" altLang="ko-KR" sz="2000" b="1" dirty="0"/>
              <a:t>-&gt;</a:t>
            </a:r>
            <a:r>
              <a:rPr lang="ko-KR" altLang="en-US" sz="2000" b="1" dirty="0"/>
              <a:t> </a:t>
            </a:r>
            <a:r>
              <a:rPr lang="en-US" altLang="ko-KR" sz="2000" b="1" dirty="0"/>
              <a:t>stable-diffusion folder </a:t>
            </a:r>
            <a:r>
              <a:rPr lang="ko-KR" altLang="en-US" sz="2000" b="1" dirty="0"/>
              <a:t>안에 넣어준다</a:t>
            </a:r>
            <a:r>
              <a:rPr lang="en-US" altLang="ko-KR" sz="2000" b="1" dirty="0"/>
              <a:t>.</a:t>
            </a:r>
          </a:p>
          <a:p>
            <a:pPr marL="342900" indent="-342900">
              <a:buAutoNum type="arabicPeriod"/>
            </a:pPr>
            <a:endParaRPr lang="en-US" altLang="ko-KR" sz="2000" b="1" dirty="0"/>
          </a:p>
          <a:p>
            <a:pPr marL="342900" indent="-342900">
              <a:buAutoNum type="arabicPeriod"/>
            </a:pPr>
            <a:r>
              <a:rPr lang="en-US" altLang="ko-KR" sz="2000" b="1" dirty="0"/>
              <a:t>Command </a:t>
            </a:r>
            <a:r>
              <a:rPr lang="ko-KR" altLang="en-US" sz="2000" b="1" dirty="0"/>
              <a:t>창에서</a:t>
            </a:r>
            <a:r>
              <a:rPr lang="en-US" altLang="ko-KR" sz="2000" b="1" dirty="0"/>
              <a:t>, ./webui.sh </a:t>
            </a:r>
            <a:r>
              <a:rPr lang="ko-KR" altLang="en-US" sz="2000" b="1" dirty="0"/>
              <a:t>입력하여 실행</a:t>
            </a:r>
            <a:endParaRPr lang="en-US" altLang="ko-KR" sz="2000" b="1" dirty="0"/>
          </a:p>
          <a:p>
            <a:pPr marL="342900" indent="-342900">
              <a:buAutoNum type="arabicPeriod"/>
            </a:pPr>
            <a:endParaRPr lang="en-US" altLang="ko-KR" sz="2000" b="1" dirty="0"/>
          </a:p>
          <a:p>
            <a:pPr marL="342900" indent="-342900">
              <a:buFont typeface="Arial" panose="020B0604020202020204" pitchFamily="34" charset="0"/>
              <a:buChar char="•"/>
            </a:pPr>
            <a:r>
              <a:rPr lang="en-US" altLang="ko-KR" sz="2000" b="1" dirty="0" err="1"/>
              <a:t>stabilityai</a:t>
            </a:r>
            <a:r>
              <a:rPr lang="en-US" altLang="ko-KR" sz="2000" b="1" dirty="0"/>
              <a:t>/stable-diffusion-2-base</a:t>
            </a:r>
            <a:r>
              <a:rPr lang="ko-KR" altLang="en-US" sz="2000" b="1" dirty="0"/>
              <a:t>의 경우 </a:t>
            </a:r>
            <a:r>
              <a:rPr lang="en-US" altLang="ko-KR" sz="2000" b="1" dirty="0" err="1"/>
              <a:t>webui</a:t>
            </a:r>
            <a:r>
              <a:rPr lang="ko-KR" altLang="en-US" sz="2000" b="1" dirty="0"/>
              <a:t>로 실행시킬 때 </a:t>
            </a:r>
            <a:r>
              <a:rPr lang="en-US" altLang="ko-KR" sz="2000" b="1" dirty="0"/>
              <a:t>config file</a:t>
            </a:r>
            <a:r>
              <a:rPr lang="ko-KR" altLang="en-US" sz="2000" b="1" dirty="0"/>
              <a:t>인 </a:t>
            </a:r>
            <a:r>
              <a:rPr lang="en-US" altLang="ko-KR" sz="2000" b="1" dirty="0" err="1"/>
              <a:t>yaml</a:t>
            </a:r>
            <a:r>
              <a:rPr lang="en-US" altLang="ko-KR" sz="2000" b="1" dirty="0"/>
              <a:t> file</a:t>
            </a:r>
            <a:r>
              <a:rPr lang="ko-KR" altLang="en-US" sz="2000" b="1" dirty="0"/>
              <a:t>이 별도로 필요하다</a:t>
            </a:r>
            <a:r>
              <a:rPr lang="en-US" altLang="ko-KR" sz="2000" b="1" dirty="0"/>
              <a:t>.</a:t>
            </a:r>
          </a:p>
          <a:p>
            <a:endParaRPr lang="en-US" altLang="ko-KR" sz="2000" b="1" dirty="0">
              <a:hlinkClick r:id="rId2"/>
            </a:endParaRPr>
          </a:p>
          <a:p>
            <a:r>
              <a:rPr lang="en-US" altLang="ko-KR" sz="2000" b="1" dirty="0">
                <a:hlinkClick r:id="rId2"/>
              </a:rPr>
              <a:t>https://www.Kaggle.com/datasets/amida168/stable-diffusion-v20-config-files?resource=download</a:t>
            </a:r>
            <a:r>
              <a:rPr lang="en-US" altLang="ko-KR" sz="2000" b="1" dirty="0"/>
              <a:t> (v2-</a:t>
            </a:r>
            <a:r>
              <a:rPr lang="ko-KR" altLang="en-US" sz="2000" b="1" dirty="0"/>
              <a:t> </a:t>
            </a:r>
            <a:r>
              <a:rPr lang="en-US" altLang="ko-KR" sz="2000" b="1" dirty="0"/>
              <a:t>base config</a:t>
            </a:r>
            <a:r>
              <a:rPr lang="ko-KR" altLang="en-US" sz="2000" b="1" dirty="0"/>
              <a:t> </a:t>
            </a:r>
            <a:r>
              <a:rPr lang="en-US" altLang="ko-KR" sz="2000" b="1" dirty="0"/>
              <a:t>file)</a:t>
            </a:r>
          </a:p>
          <a:p>
            <a:endParaRPr lang="en-US" altLang="ko-KR" sz="2000" b="1" dirty="0"/>
          </a:p>
          <a:p>
            <a:pPr marL="342900" indent="-342900">
              <a:buFont typeface="Arial" panose="020B0604020202020204" pitchFamily="34" charset="0"/>
              <a:buChar char="•"/>
            </a:pPr>
            <a:r>
              <a:rPr lang="en-US" altLang="ko-KR" sz="2000" b="1" dirty="0" err="1"/>
              <a:t>Stablilityai</a:t>
            </a:r>
            <a:r>
              <a:rPr lang="en-US" altLang="ko-KR" sz="2000" b="1" dirty="0"/>
              <a:t>/stable-diffusion-2</a:t>
            </a:r>
            <a:r>
              <a:rPr lang="ko-KR" altLang="en-US" sz="2000" b="1" dirty="0"/>
              <a:t>의 경우도 </a:t>
            </a:r>
            <a:r>
              <a:rPr lang="en-US" altLang="ko-KR" sz="2000" b="1" dirty="0"/>
              <a:t>config file</a:t>
            </a:r>
            <a:r>
              <a:rPr lang="ko-KR" altLang="en-US" sz="2000" b="1" dirty="0"/>
              <a:t>이 필요</a:t>
            </a:r>
            <a:r>
              <a:rPr lang="en-US" altLang="ko-KR" sz="2000" b="1" dirty="0"/>
              <a:t>. </a:t>
            </a:r>
            <a:r>
              <a:rPr lang="ko-KR" altLang="en-US" sz="2000" b="1" dirty="0"/>
              <a:t>해당 </a:t>
            </a:r>
            <a:r>
              <a:rPr lang="en-US" altLang="ko-KR" sz="2000" b="1" dirty="0"/>
              <a:t>config file</a:t>
            </a:r>
            <a:r>
              <a:rPr lang="ko-KR" altLang="en-US" sz="2000" b="1" dirty="0"/>
              <a:t>은</a:t>
            </a:r>
            <a:endParaRPr lang="en-US" altLang="ko-KR" sz="2000" b="1" dirty="0"/>
          </a:p>
          <a:p>
            <a:endParaRPr lang="en-US" altLang="ko-KR" sz="2000" b="1" dirty="0"/>
          </a:p>
          <a:p>
            <a:r>
              <a:rPr lang="en-US" altLang="ko-KR" sz="2000" b="1" dirty="0"/>
              <a:t>https://github.com/Stability-AI/stablediffusion/tree/main/configs/stable-diffusion</a:t>
            </a:r>
            <a:r>
              <a:rPr lang="ko-KR" altLang="en-US" sz="2000" b="1" dirty="0"/>
              <a:t> </a:t>
            </a:r>
            <a:endParaRPr lang="en-US" altLang="ko-KR" sz="2000" b="1" dirty="0"/>
          </a:p>
          <a:p>
            <a:r>
              <a:rPr lang="ko-KR" altLang="en-US" sz="2000" b="1" dirty="0"/>
              <a:t>에서 </a:t>
            </a:r>
            <a:r>
              <a:rPr lang="en-US" altLang="ko-KR" sz="2000" b="1" dirty="0"/>
              <a:t>v2-inference.yaml</a:t>
            </a:r>
            <a:r>
              <a:rPr lang="ko-KR" altLang="en-US" sz="2000" b="1" dirty="0"/>
              <a:t> </a:t>
            </a:r>
            <a:r>
              <a:rPr lang="en-US" altLang="ko-KR" sz="2000" b="1" dirty="0"/>
              <a:t>download</a:t>
            </a:r>
          </a:p>
          <a:p>
            <a:endParaRPr lang="en-US" altLang="ko-KR" sz="2000" b="1" dirty="0"/>
          </a:p>
          <a:p>
            <a:r>
              <a:rPr lang="en-US" altLang="ko-KR" sz="2000" b="1" dirty="0" err="1"/>
              <a:t>Yaml</a:t>
            </a:r>
            <a:r>
              <a:rPr lang="ko-KR" altLang="en-US" sz="2000" b="1" dirty="0"/>
              <a:t> </a:t>
            </a:r>
            <a:r>
              <a:rPr lang="en-US" altLang="ko-KR" sz="2000" b="1" dirty="0"/>
              <a:t>file</a:t>
            </a:r>
            <a:r>
              <a:rPr lang="ko-KR" altLang="en-US" sz="2000" b="1" dirty="0"/>
              <a:t>은 다운받아서 </a:t>
            </a:r>
            <a:r>
              <a:rPr lang="en-US" altLang="ko-KR" sz="2000" b="1" dirty="0"/>
              <a:t>stable-diffusion folder</a:t>
            </a:r>
            <a:r>
              <a:rPr lang="ko-KR" altLang="en-US" sz="2000" b="1" dirty="0"/>
              <a:t>에 </a:t>
            </a:r>
            <a:r>
              <a:rPr lang="en-US" altLang="ko-KR" sz="2000" b="1" dirty="0"/>
              <a:t>model</a:t>
            </a:r>
            <a:r>
              <a:rPr lang="ko-KR" altLang="en-US" sz="2000" b="1" dirty="0"/>
              <a:t>과 같이 넣어준다</a:t>
            </a:r>
            <a:r>
              <a:rPr lang="en-US" altLang="ko-KR" sz="2000" b="1" dirty="0"/>
              <a:t>. (model</a:t>
            </a:r>
            <a:r>
              <a:rPr lang="ko-KR" altLang="en-US" sz="2000" b="1" dirty="0"/>
              <a:t>과 이름은 똑같이</a:t>
            </a:r>
            <a:r>
              <a:rPr lang="en-US" altLang="ko-KR" sz="2000" b="1" dirty="0"/>
              <a:t>)</a:t>
            </a:r>
          </a:p>
          <a:p>
            <a:endParaRPr lang="en-US" altLang="ko-KR" sz="2000" b="1" dirty="0"/>
          </a:p>
          <a:p>
            <a:endParaRPr lang="en-US" altLang="ko-KR" sz="2000" b="1" dirty="0"/>
          </a:p>
          <a:p>
            <a:endParaRPr lang="en-US" altLang="ko-KR" sz="2000" b="1" dirty="0"/>
          </a:p>
          <a:p>
            <a:endParaRPr lang="ko-KR" altLang="en-US" sz="2000" b="1" dirty="0"/>
          </a:p>
        </p:txBody>
      </p:sp>
    </p:spTree>
    <p:extLst>
      <p:ext uri="{BB962C8B-B14F-4D97-AF65-F5344CB8AC3E}">
        <p14:creationId xmlns:p14="http://schemas.microsoft.com/office/powerpoint/2010/main" val="565271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A314D9C-CF61-A0D6-D543-7DC739A7D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520" y="909320"/>
            <a:ext cx="4876800" cy="4876800"/>
          </a:xfrm>
          <a:prstGeom prst="rect">
            <a:avLst/>
          </a:prstGeom>
        </p:spPr>
      </p:pic>
      <p:pic>
        <p:nvPicPr>
          <p:cNvPr id="5" name="그림 4">
            <a:extLst>
              <a:ext uri="{FF2B5EF4-FFF2-40B4-BE49-F238E27FC236}">
                <a16:creationId xmlns:a16="http://schemas.microsoft.com/office/drawing/2014/main" id="{D7D0721D-D11A-A581-8147-911CD51E8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360" y="990600"/>
            <a:ext cx="4876800" cy="4876800"/>
          </a:xfrm>
          <a:prstGeom prst="rect">
            <a:avLst/>
          </a:prstGeom>
        </p:spPr>
      </p:pic>
    </p:spTree>
    <p:extLst>
      <p:ext uri="{BB962C8B-B14F-4D97-AF65-F5344CB8AC3E}">
        <p14:creationId xmlns:p14="http://schemas.microsoft.com/office/powerpoint/2010/main" val="1798728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EBAEFA5-09F2-AB28-C624-DC23B57A4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797560"/>
            <a:ext cx="4876800" cy="4876800"/>
          </a:xfrm>
          <a:prstGeom prst="rect">
            <a:avLst/>
          </a:prstGeom>
        </p:spPr>
      </p:pic>
      <p:pic>
        <p:nvPicPr>
          <p:cNvPr id="5" name="그림 4">
            <a:extLst>
              <a:ext uri="{FF2B5EF4-FFF2-40B4-BE49-F238E27FC236}">
                <a16:creationId xmlns:a16="http://schemas.microsoft.com/office/drawing/2014/main" id="{422E7BAC-7A04-8631-DAD1-D59B7D07F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640" y="990600"/>
            <a:ext cx="4876800" cy="4876800"/>
          </a:xfrm>
          <a:prstGeom prst="rect">
            <a:avLst/>
          </a:prstGeom>
        </p:spPr>
      </p:pic>
    </p:spTree>
    <p:extLst>
      <p:ext uri="{BB962C8B-B14F-4D97-AF65-F5344CB8AC3E}">
        <p14:creationId xmlns:p14="http://schemas.microsoft.com/office/powerpoint/2010/main" val="3692987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6EEB72D0-5017-A27F-A4C7-3FD469ACE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817880"/>
            <a:ext cx="4876800" cy="4876800"/>
          </a:xfrm>
          <a:prstGeom prst="rect">
            <a:avLst/>
          </a:prstGeom>
        </p:spPr>
      </p:pic>
      <p:pic>
        <p:nvPicPr>
          <p:cNvPr id="5" name="그림 4">
            <a:extLst>
              <a:ext uri="{FF2B5EF4-FFF2-40B4-BE49-F238E27FC236}">
                <a16:creationId xmlns:a16="http://schemas.microsoft.com/office/drawing/2014/main" id="{9FC94672-B344-DE06-E750-02A4620B2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720" y="817880"/>
            <a:ext cx="4876800" cy="4876800"/>
          </a:xfrm>
          <a:prstGeom prst="rect">
            <a:avLst/>
          </a:prstGeom>
        </p:spPr>
      </p:pic>
    </p:spTree>
    <p:extLst>
      <p:ext uri="{BB962C8B-B14F-4D97-AF65-F5344CB8AC3E}">
        <p14:creationId xmlns:p14="http://schemas.microsoft.com/office/powerpoint/2010/main" val="19817786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793E066-D61D-A000-F29B-C33CE5999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777240"/>
            <a:ext cx="4876800" cy="4876800"/>
          </a:xfrm>
          <a:prstGeom prst="rect">
            <a:avLst/>
          </a:prstGeom>
        </p:spPr>
      </p:pic>
      <p:pic>
        <p:nvPicPr>
          <p:cNvPr id="5" name="그림 4">
            <a:extLst>
              <a:ext uri="{FF2B5EF4-FFF2-40B4-BE49-F238E27FC236}">
                <a16:creationId xmlns:a16="http://schemas.microsoft.com/office/drawing/2014/main" id="{4918F386-3A33-516E-2581-3A09C336A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440" y="899160"/>
            <a:ext cx="4876800" cy="4876800"/>
          </a:xfrm>
          <a:prstGeom prst="rect">
            <a:avLst/>
          </a:prstGeom>
        </p:spPr>
      </p:pic>
    </p:spTree>
    <p:extLst>
      <p:ext uri="{BB962C8B-B14F-4D97-AF65-F5344CB8AC3E}">
        <p14:creationId xmlns:p14="http://schemas.microsoft.com/office/powerpoint/2010/main" val="33912698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459916-E569-BED0-A218-A81DDF4052FE}"/>
              </a:ext>
            </a:extLst>
          </p:cNvPr>
          <p:cNvSpPr txBox="1"/>
          <p:nvPr/>
        </p:nvSpPr>
        <p:spPr>
          <a:xfrm>
            <a:off x="629920" y="487680"/>
            <a:ext cx="6187440" cy="369332"/>
          </a:xfrm>
          <a:prstGeom prst="rect">
            <a:avLst/>
          </a:prstGeom>
          <a:noFill/>
        </p:spPr>
        <p:txBody>
          <a:bodyPr wrap="square" rtlCol="0">
            <a:spAutoFit/>
          </a:bodyPr>
          <a:lstStyle/>
          <a:p>
            <a:r>
              <a:rPr lang="en-US" altLang="ko-KR" dirty="0"/>
              <a:t>4. </a:t>
            </a:r>
            <a:r>
              <a:rPr lang="ko-KR" altLang="en-US" dirty="0"/>
              <a:t>이병헌</a:t>
            </a:r>
          </a:p>
        </p:txBody>
      </p:sp>
      <p:pic>
        <p:nvPicPr>
          <p:cNvPr id="6" name="그림 5">
            <a:extLst>
              <a:ext uri="{FF2B5EF4-FFF2-40B4-BE49-F238E27FC236}">
                <a16:creationId xmlns:a16="http://schemas.microsoft.com/office/drawing/2014/main" id="{F31DC549-D8D8-DD1E-715A-856451669A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 y="1124188"/>
            <a:ext cx="4876800" cy="4876800"/>
          </a:xfrm>
          <a:prstGeom prst="rect">
            <a:avLst/>
          </a:prstGeom>
        </p:spPr>
      </p:pic>
      <p:pic>
        <p:nvPicPr>
          <p:cNvPr id="8" name="그림 7">
            <a:extLst>
              <a:ext uri="{FF2B5EF4-FFF2-40B4-BE49-F238E27FC236}">
                <a16:creationId xmlns:a16="http://schemas.microsoft.com/office/drawing/2014/main" id="{B60DDF76-12F2-29F1-B8CB-77FE72C1D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920" y="1124188"/>
            <a:ext cx="4876800" cy="4876800"/>
          </a:xfrm>
          <a:prstGeom prst="rect">
            <a:avLst/>
          </a:prstGeom>
        </p:spPr>
      </p:pic>
    </p:spTree>
    <p:extLst>
      <p:ext uri="{BB962C8B-B14F-4D97-AF65-F5344CB8AC3E}">
        <p14:creationId xmlns:p14="http://schemas.microsoft.com/office/powerpoint/2010/main" val="3804362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FA1576C-05FF-2B88-6E99-1CD929303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777240"/>
            <a:ext cx="4876800" cy="4876800"/>
          </a:xfrm>
          <a:prstGeom prst="rect">
            <a:avLst/>
          </a:prstGeom>
        </p:spPr>
      </p:pic>
      <p:pic>
        <p:nvPicPr>
          <p:cNvPr id="7" name="그림 6">
            <a:extLst>
              <a:ext uri="{FF2B5EF4-FFF2-40B4-BE49-F238E27FC236}">
                <a16:creationId xmlns:a16="http://schemas.microsoft.com/office/drawing/2014/main" id="{7E06E390-A83E-BF61-BF94-483DD4184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2" y="777240"/>
            <a:ext cx="4876800" cy="4876800"/>
          </a:xfrm>
          <a:prstGeom prst="rect">
            <a:avLst/>
          </a:prstGeom>
        </p:spPr>
      </p:pic>
    </p:spTree>
    <p:extLst>
      <p:ext uri="{BB962C8B-B14F-4D97-AF65-F5344CB8AC3E}">
        <p14:creationId xmlns:p14="http://schemas.microsoft.com/office/powerpoint/2010/main" val="2187142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7916AF6-99E9-C0E8-5CCB-028B99DE320E}"/>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588562F4-D91C-C44C-D416-A58961C06E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411" y="1480185"/>
            <a:ext cx="4351338" cy="4351338"/>
          </a:xfrm>
        </p:spPr>
      </p:pic>
      <p:pic>
        <p:nvPicPr>
          <p:cNvPr id="7" name="그림 6">
            <a:extLst>
              <a:ext uri="{FF2B5EF4-FFF2-40B4-BE49-F238E27FC236}">
                <a16:creationId xmlns:a16="http://schemas.microsoft.com/office/drawing/2014/main" id="{FDDEA18A-9C58-2EE9-EE2A-648A447A6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2253" y="1480185"/>
            <a:ext cx="4113054" cy="4113054"/>
          </a:xfrm>
          <a:prstGeom prst="rect">
            <a:avLst/>
          </a:prstGeom>
        </p:spPr>
      </p:pic>
    </p:spTree>
    <p:extLst>
      <p:ext uri="{BB962C8B-B14F-4D97-AF65-F5344CB8AC3E}">
        <p14:creationId xmlns:p14="http://schemas.microsoft.com/office/powerpoint/2010/main" val="505255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A957761-1EF8-8246-0C76-961FC9059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990600"/>
            <a:ext cx="4876800" cy="4876800"/>
          </a:xfrm>
          <a:prstGeom prst="rect">
            <a:avLst/>
          </a:prstGeom>
        </p:spPr>
      </p:pic>
      <p:pic>
        <p:nvPicPr>
          <p:cNvPr id="8" name="그림 7">
            <a:extLst>
              <a:ext uri="{FF2B5EF4-FFF2-40B4-BE49-F238E27FC236}">
                <a16:creationId xmlns:a16="http://schemas.microsoft.com/office/drawing/2014/main" id="{42F99841-E02B-821C-C605-5D003AAEB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0" y="990600"/>
            <a:ext cx="4876800" cy="4876800"/>
          </a:xfrm>
          <a:prstGeom prst="rect">
            <a:avLst/>
          </a:prstGeom>
        </p:spPr>
      </p:pic>
    </p:spTree>
    <p:extLst>
      <p:ext uri="{BB962C8B-B14F-4D97-AF65-F5344CB8AC3E}">
        <p14:creationId xmlns:p14="http://schemas.microsoft.com/office/powerpoint/2010/main" val="3849866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C92E9A-0BE5-4E06-AA5B-F437FAF63936}"/>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AB0EA031-42B2-C086-6F87-933A461CF0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131" y="1459865"/>
            <a:ext cx="4351338" cy="4351338"/>
          </a:xfrm>
        </p:spPr>
      </p:pic>
      <p:pic>
        <p:nvPicPr>
          <p:cNvPr id="7" name="그림 6">
            <a:extLst>
              <a:ext uri="{FF2B5EF4-FFF2-40B4-BE49-F238E27FC236}">
                <a16:creationId xmlns:a16="http://schemas.microsoft.com/office/drawing/2014/main" id="{1A0CB9D7-16A4-71AC-DE93-D863D95D9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862" y="1459865"/>
            <a:ext cx="4450080" cy="4450080"/>
          </a:xfrm>
          <a:prstGeom prst="rect">
            <a:avLst/>
          </a:prstGeom>
        </p:spPr>
      </p:pic>
    </p:spTree>
    <p:extLst>
      <p:ext uri="{BB962C8B-B14F-4D97-AF65-F5344CB8AC3E}">
        <p14:creationId xmlns:p14="http://schemas.microsoft.com/office/powerpoint/2010/main" val="28037904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989CDF-E418-6F9F-77B4-2E54927A024D}"/>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35B98EA2-4DB1-6D47-848B-C43FD6C09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1771" y="1541145"/>
            <a:ext cx="4351338" cy="4351338"/>
          </a:xfrm>
        </p:spPr>
      </p:pic>
      <p:pic>
        <p:nvPicPr>
          <p:cNvPr id="6" name="그림 5">
            <a:extLst>
              <a:ext uri="{FF2B5EF4-FFF2-40B4-BE49-F238E27FC236}">
                <a16:creationId xmlns:a16="http://schemas.microsoft.com/office/drawing/2014/main" id="{5927287D-396C-B701-E60C-BD5709108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680" y="1516062"/>
            <a:ext cx="4351338" cy="4351338"/>
          </a:xfrm>
          <a:prstGeom prst="rect">
            <a:avLst/>
          </a:prstGeom>
        </p:spPr>
      </p:pic>
    </p:spTree>
    <p:extLst>
      <p:ext uri="{BB962C8B-B14F-4D97-AF65-F5344CB8AC3E}">
        <p14:creationId xmlns:p14="http://schemas.microsoft.com/office/powerpoint/2010/main" val="1208296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E8664A-2B51-03B4-F553-991B8736ED3A}"/>
              </a:ext>
            </a:extLst>
          </p:cNvPr>
          <p:cNvSpPr>
            <a:spLocks noGrp="1"/>
          </p:cNvSpPr>
          <p:nvPr>
            <p:ph type="title"/>
          </p:nvPr>
        </p:nvSpPr>
        <p:spPr/>
        <p:txBody>
          <a:bodyPr/>
          <a:lstStyle/>
          <a:p>
            <a:r>
              <a:rPr lang="en-US" altLang="ko-KR" dirty="0"/>
              <a:t>Configuration</a:t>
            </a:r>
            <a:r>
              <a:rPr lang="ko-KR" altLang="en-US" dirty="0"/>
              <a:t> </a:t>
            </a:r>
            <a:r>
              <a:rPr lang="en-US" altLang="ko-KR" dirty="0"/>
              <a:t>in</a:t>
            </a:r>
            <a:r>
              <a:rPr lang="ko-KR" altLang="en-US" dirty="0"/>
              <a:t> </a:t>
            </a:r>
            <a:r>
              <a:rPr lang="en-US" altLang="ko-KR" dirty="0" err="1"/>
              <a:t>ui</a:t>
            </a:r>
            <a:endParaRPr lang="ko-KR" altLang="en-US" dirty="0"/>
          </a:p>
        </p:txBody>
      </p:sp>
      <p:sp>
        <p:nvSpPr>
          <p:cNvPr id="3" name="내용 개체 틀 2">
            <a:extLst>
              <a:ext uri="{FF2B5EF4-FFF2-40B4-BE49-F238E27FC236}">
                <a16:creationId xmlns:a16="http://schemas.microsoft.com/office/drawing/2014/main" id="{D4DE67C9-AD35-C04E-F29A-4086CA2055F1}"/>
              </a:ext>
            </a:extLst>
          </p:cNvPr>
          <p:cNvSpPr>
            <a:spLocks noGrp="1"/>
          </p:cNvSpPr>
          <p:nvPr>
            <p:ph idx="1"/>
          </p:nvPr>
        </p:nvSpPr>
        <p:spPr/>
        <p:txBody>
          <a:bodyPr>
            <a:normAutofit fontScale="85000" lnSpcReduction="20000"/>
          </a:bodyPr>
          <a:lstStyle/>
          <a:p>
            <a:pPr marL="0" indent="0">
              <a:buNone/>
            </a:pPr>
            <a:r>
              <a:rPr lang="ko-KR" altLang="en-US" dirty="0"/>
              <a:t>메모리 할당이 부족할 때 사용할 수 있는 방법이다</a:t>
            </a:r>
            <a:r>
              <a:rPr lang="en-US" altLang="ko-KR" dirty="0"/>
              <a:t>.</a:t>
            </a:r>
          </a:p>
          <a:p>
            <a:pPr marL="0" indent="0">
              <a:buNone/>
            </a:pPr>
            <a:r>
              <a:rPr lang="en-US" altLang="ko-KR" dirty="0"/>
              <a:t>Stable diffusion </a:t>
            </a:r>
            <a:r>
              <a:rPr lang="en-US" altLang="ko-KR" dirty="0" err="1"/>
              <a:t>folde</a:t>
            </a:r>
            <a:r>
              <a:rPr lang="ko-KR" altLang="en-US" dirty="0"/>
              <a:t>안에 </a:t>
            </a:r>
            <a:r>
              <a:rPr lang="en-US" altLang="ko-KR" dirty="0"/>
              <a:t>webui-user.sh file</a:t>
            </a:r>
            <a:r>
              <a:rPr lang="ko-KR" altLang="en-US" dirty="0"/>
              <a:t>이 존재하는데 이 </a:t>
            </a:r>
            <a:r>
              <a:rPr lang="en-US" altLang="ko-KR" dirty="0"/>
              <a:t>file</a:t>
            </a:r>
            <a:r>
              <a:rPr lang="ko-KR" altLang="en-US" dirty="0"/>
              <a:t>을 수정한다</a:t>
            </a:r>
            <a:r>
              <a:rPr lang="en-US" altLang="ko-KR" dirty="0"/>
              <a:t>.</a:t>
            </a:r>
          </a:p>
          <a:p>
            <a:pPr marL="0" indent="0">
              <a:buNone/>
            </a:pPr>
            <a:endParaRPr lang="en-US" altLang="ko-KR" dirty="0"/>
          </a:p>
          <a:p>
            <a:pPr marL="0" indent="0">
              <a:buNone/>
            </a:pPr>
            <a:r>
              <a:rPr lang="en-US" altLang="ko-KR" dirty="0"/>
              <a:t>Webui-user.sh</a:t>
            </a:r>
            <a:r>
              <a:rPr lang="ko-KR" altLang="en-US" dirty="0"/>
              <a:t>에 다음과 같은 조건 추가</a:t>
            </a:r>
            <a:endParaRPr lang="en-US" altLang="ko-KR" dirty="0"/>
          </a:p>
          <a:p>
            <a:r>
              <a:rPr lang="en-US" altLang="ko-KR" dirty="0"/>
              <a:t>export COMMANDLINE_ARGS="--</a:t>
            </a:r>
            <a:r>
              <a:rPr lang="en-US" altLang="ko-KR" dirty="0" err="1"/>
              <a:t>lowvram</a:t>
            </a:r>
            <a:r>
              <a:rPr lang="en-US" altLang="ko-KR" dirty="0"/>
              <a:t> —always-batch-</a:t>
            </a:r>
            <a:r>
              <a:rPr lang="en-US" altLang="ko-KR" dirty="0" err="1"/>
              <a:t>cond</a:t>
            </a:r>
            <a:r>
              <a:rPr lang="en-US" altLang="ko-KR" dirty="0"/>
              <a:t>-</a:t>
            </a:r>
            <a:r>
              <a:rPr lang="en-US" altLang="ko-KR" dirty="0" err="1"/>
              <a:t>uncond</a:t>
            </a:r>
            <a:r>
              <a:rPr lang="en-US" altLang="ko-KR" dirty="0"/>
              <a:t> --opt-split-attention”</a:t>
            </a:r>
          </a:p>
          <a:p>
            <a:r>
              <a:rPr lang="en-US" altLang="ko-KR" dirty="0" err="1"/>
              <a:t>vram</a:t>
            </a:r>
            <a:r>
              <a:rPr lang="ko-KR" altLang="en-US" dirty="0"/>
              <a:t>을 적게 쓰는 명령어</a:t>
            </a:r>
            <a:endParaRPr lang="en-US" altLang="ko-KR" dirty="0"/>
          </a:p>
          <a:p>
            <a:endParaRPr lang="en-US" altLang="ko-KR" dirty="0"/>
          </a:p>
          <a:p>
            <a:pPr marL="0" indent="0">
              <a:buNone/>
            </a:pPr>
            <a:r>
              <a:rPr lang="ko-KR" altLang="en-US" dirty="0"/>
              <a:t>관련 </a:t>
            </a:r>
            <a:r>
              <a:rPr lang="en-US" altLang="ko-KR" dirty="0"/>
              <a:t>document </a:t>
            </a:r>
          </a:p>
          <a:p>
            <a:pPr marL="0" indent="0">
              <a:buNone/>
            </a:pPr>
            <a:r>
              <a:rPr lang="en-US" altLang="ko-KR" dirty="0">
                <a:hlinkClick r:id="rId2"/>
              </a:rPr>
              <a:t>Command Line Arguments and Settings · AUTOMATIC1111/stable-diffusion-</a:t>
            </a:r>
            <a:r>
              <a:rPr lang="en-US" altLang="ko-KR" dirty="0" err="1">
                <a:hlinkClick r:id="rId2"/>
              </a:rPr>
              <a:t>webui</a:t>
            </a:r>
            <a:r>
              <a:rPr lang="en-US" altLang="ko-KR" dirty="0">
                <a:hlinkClick r:id="rId2"/>
              </a:rPr>
              <a:t> Wiki · GitHub</a:t>
            </a:r>
            <a:endParaRPr lang="ko-KR" altLang="en-US" dirty="0"/>
          </a:p>
        </p:txBody>
      </p:sp>
    </p:spTree>
    <p:extLst>
      <p:ext uri="{BB962C8B-B14F-4D97-AF65-F5344CB8AC3E}">
        <p14:creationId xmlns:p14="http://schemas.microsoft.com/office/powerpoint/2010/main" val="1712246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23DCA8A-FD4E-4791-C9BF-3CC37EBC46CF}"/>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DF82B295-1F90-A46A-AD39-EAE5747820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851" y="1449705"/>
            <a:ext cx="4351338" cy="4351338"/>
          </a:xfrm>
        </p:spPr>
      </p:pic>
    </p:spTree>
    <p:extLst>
      <p:ext uri="{BB962C8B-B14F-4D97-AF65-F5344CB8AC3E}">
        <p14:creationId xmlns:p14="http://schemas.microsoft.com/office/powerpoint/2010/main" val="3933869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AB76DF-868D-701F-9081-7C9FF1CE8539}"/>
              </a:ext>
            </a:extLst>
          </p:cNvPr>
          <p:cNvSpPr txBox="1"/>
          <p:nvPr/>
        </p:nvSpPr>
        <p:spPr>
          <a:xfrm>
            <a:off x="721360" y="243840"/>
            <a:ext cx="5963920" cy="369332"/>
          </a:xfrm>
          <a:prstGeom prst="rect">
            <a:avLst/>
          </a:prstGeom>
          <a:noFill/>
        </p:spPr>
        <p:txBody>
          <a:bodyPr wrap="square" rtlCol="0">
            <a:spAutoFit/>
          </a:bodyPr>
          <a:lstStyle/>
          <a:p>
            <a:r>
              <a:rPr lang="en-US" altLang="ko-KR" dirty="0"/>
              <a:t>5. Style</a:t>
            </a:r>
            <a:endParaRPr lang="ko-KR" altLang="en-US" dirty="0"/>
          </a:p>
        </p:txBody>
      </p:sp>
      <p:pic>
        <p:nvPicPr>
          <p:cNvPr id="6" name="그림 5">
            <a:extLst>
              <a:ext uri="{FF2B5EF4-FFF2-40B4-BE49-F238E27FC236}">
                <a16:creationId xmlns:a16="http://schemas.microsoft.com/office/drawing/2014/main" id="{94FF9617-BEE2-7757-05A3-FE224F4EC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1250712"/>
            <a:ext cx="2260600" cy="2260600"/>
          </a:xfrm>
          <a:prstGeom prst="rect">
            <a:avLst/>
          </a:prstGeom>
        </p:spPr>
      </p:pic>
      <p:pic>
        <p:nvPicPr>
          <p:cNvPr id="8" name="그림 7">
            <a:extLst>
              <a:ext uri="{FF2B5EF4-FFF2-40B4-BE49-F238E27FC236}">
                <a16:creationId xmlns:a16="http://schemas.microsoft.com/office/drawing/2014/main" id="{F2C48C43-FFD0-4EAE-7D0E-E0BD000C0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480" y="1207532"/>
            <a:ext cx="2479040" cy="2479040"/>
          </a:xfrm>
          <a:prstGeom prst="rect">
            <a:avLst/>
          </a:prstGeom>
        </p:spPr>
      </p:pic>
      <p:pic>
        <p:nvPicPr>
          <p:cNvPr id="10" name="그림 9">
            <a:extLst>
              <a:ext uri="{FF2B5EF4-FFF2-40B4-BE49-F238E27FC236}">
                <a16:creationId xmlns:a16="http://schemas.microsoft.com/office/drawing/2014/main" id="{20215BCE-BFA2-2109-B9EF-EAFDA2AB1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7440" y="796052"/>
            <a:ext cx="3169920" cy="3169920"/>
          </a:xfrm>
          <a:prstGeom prst="rect">
            <a:avLst/>
          </a:prstGeom>
        </p:spPr>
      </p:pic>
      <p:pic>
        <p:nvPicPr>
          <p:cNvPr id="12" name="그림 11">
            <a:extLst>
              <a:ext uri="{FF2B5EF4-FFF2-40B4-BE49-F238E27FC236}">
                <a16:creationId xmlns:a16="http://schemas.microsoft.com/office/drawing/2014/main" id="{8D0428EC-CB10-A21C-8B4E-EA73AA1A58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00" y="3965972"/>
            <a:ext cx="2590800" cy="2590800"/>
          </a:xfrm>
          <a:prstGeom prst="rect">
            <a:avLst/>
          </a:prstGeom>
        </p:spPr>
      </p:pic>
      <p:pic>
        <p:nvPicPr>
          <p:cNvPr id="14" name="그림 13">
            <a:extLst>
              <a:ext uri="{FF2B5EF4-FFF2-40B4-BE49-F238E27FC236}">
                <a16:creationId xmlns:a16="http://schemas.microsoft.com/office/drawing/2014/main" id="{DBC5FF1E-2C48-DDEA-E2A1-AE179187D4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5880" y="3686572"/>
            <a:ext cx="3098800" cy="3098800"/>
          </a:xfrm>
          <a:prstGeom prst="rect">
            <a:avLst/>
          </a:prstGeom>
        </p:spPr>
      </p:pic>
    </p:spTree>
    <p:extLst>
      <p:ext uri="{BB962C8B-B14F-4D97-AF65-F5344CB8AC3E}">
        <p14:creationId xmlns:p14="http://schemas.microsoft.com/office/powerpoint/2010/main" val="956544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1177B8F-042D-C48E-48D8-64CF75C1E775}"/>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8071E3E5-3218-8116-307C-AC14884356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7211" y="1690688"/>
            <a:ext cx="4351338" cy="4351338"/>
          </a:xfrm>
        </p:spPr>
      </p:pic>
      <p:pic>
        <p:nvPicPr>
          <p:cNvPr id="7" name="그림 6">
            <a:extLst>
              <a:ext uri="{FF2B5EF4-FFF2-40B4-BE49-F238E27FC236}">
                <a16:creationId xmlns:a16="http://schemas.microsoft.com/office/drawing/2014/main" id="{CD639C65-5485-A959-BD72-14ECDE0AF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40" y="1336040"/>
            <a:ext cx="4876800" cy="4876800"/>
          </a:xfrm>
          <a:prstGeom prst="rect">
            <a:avLst/>
          </a:prstGeom>
        </p:spPr>
      </p:pic>
    </p:spTree>
    <p:extLst>
      <p:ext uri="{BB962C8B-B14F-4D97-AF65-F5344CB8AC3E}">
        <p14:creationId xmlns:p14="http://schemas.microsoft.com/office/powerpoint/2010/main" val="4113105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5F70D2B0-7455-570F-25D9-713050510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787400"/>
            <a:ext cx="4876800" cy="4876800"/>
          </a:xfrm>
          <a:prstGeom prst="rect">
            <a:avLst/>
          </a:prstGeom>
        </p:spPr>
      </p:pic>
      <p:pic>
        <p:nvPicPr>
          <p:cNvPr id="5" name="그림 4">
            <a:extLst>
              <a:ext uri="{FF2B5EF4-FFF2-40B4-BE49-F238E27FC236}">
                <a16:creationId xmlns:a16="http://schemas.microsoft.com/office/drawing/2014/main" id="{BC922900-48F9-2CD7-B8FD-629BD342C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0560" y="787400"/>
            <a:ext cx="4876800" cy="4876800"/>
          </a:xfrm>
          <a:prstGeom prst="rect">
            <a:avLst/>
          </a:prstGeom>
        </p:spPr>
      </p:pic>
    </p:spTree>
    <p:extLst>
      <p:ext uri="{BB962C8B-B14F-4D97-AF65-F5344CB8AC3E}">
        <p14:creationId xmlns:p14="http://schemas.microsoft.com/office/powerpoint/2010/main" val="3663928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0DEA02B-07AB-B81F-70E5-5F693C818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0" y="990600"/>
            <a:ext cx="4876800" cy="4876800"/>
          </a:xfrm>
          <a:prstGeom prst="rect">
            <a:avLst/>
          </a:prstGeom>
        </p:spPr>
      </p:pic>
      <p:pic>
        <p:nvPicPr>
          <p:cNvPr id="5" name="그림 4">
            <a:extLst>
              <a:ext uri="{FF2B5EF4-FFF2-40B4-BE49-F238E27FC236}">
                <a16:creationId xmlns:a16="http://schemas.microsoft.com/office/drawing/2014/main" id="{37EB0EE3-E737-62C6-75F0-990A4DC41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40" y="1092200"/>
            <a:ext cx="4876800" cy="4876800"/>
          </a:xfrm>
          <a:prstGeom prst="rect">
            <a:avLst/>
          </a:prstGeom>
        </p:spPr>
      </p:pic>
    </p:spTree>
    <p:extLst>
      <p:ext uri="{BB962C8B-B14F-4D97-AF65-F5344CB8AC3E}">
        <p14:creationId xmlns:p14="http://schemas.microsoft.com/office/powerpoint/2010/main" val="1205560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A6D0097-AAC5-C016-0A4B-FE0A02CBD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817880"/>
            <a:ext cx="4876800" cy="4876800"/>
          </a:xfrm>
          <a:prstGeom prst="rect">
            <a:avLst/>
          </a:prstGeom>
        </p:spPr>
      </p:pic>
      <p:pic>
        <p:nvPicPr>
          <p:cNvPr id="5" name="그림 4">
            <a:extLst>
              <a:ext uri="{FF2B5EF4-FFF2-40B4-BE49-F238E27FC236}">
                <a16:creationId xmlns:a16="http://schemas.microsoft.com/office/drawing/2014/main" id="{02D27E44-B5E0-A6BA-F4DF-B0634DCF5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480" y="990600"/>
            <a:ext cx="4876800" cy="4876800"/>
          </a:xfrm>
          <a:prstGeom prst="rect">
            <a:avLst/>
          </a:prstGeom>
        </p:spPr>
      </p:pic>
    </p:spTree>
    <p:extLst>
      <p:ext uri="{BB962C8B-B14F-4D97-AF65-F5344CB8AC3E}">
        <p14:creationId xmlns:p14="http://schemas.microsoft.com/office/powerpoint/2010/main" val="44775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2C0EF9A-035C-07F1-E18F-3D9D6DC652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726440"/>
            <a:ext cx="4876800" cy="4876800"/>
          </a:xfrm>
          <a:prstGeom prst="rect">
            <a:avLst/>
          </a:prstGeom>
        </p:spPr>
      </p:pic>
      <p:pic>
        <p:nvPicPr>
          <p:cNvPr id="5" name="그림 4">
            <a:extLst>
              <a:ext uri="{FF2B5EF4-FFF2-40B4-BE49-F238E27FC236}">
                <a16:creationId xmlns:a16="http://schemas.microsoft.com/office/drawing/2014/main" id="{DC490E74-930D-0C03-4AA6-FEC92D8C7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82" y="726440"/>
            <a:ext cx="4876800" cy="4876800"/>
          </a:xfrm>
          <a:prstGeom prst="rect">
            <a:avLst/>
          </a:prstGeom>
        </p:spPr>
      </p:pic>
    </p:spTree>
    <p:extLst>
      <p:ext uri="{BB962C8B-B14F-4D97-AF65-F5344CB8AC3E}">
        <p14:creationId xmlns:p14="http://schemas.microsoft.com/office/powerpoint/2010/main" val="2149920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6D3282F-FCC9-16A5-BEFE-6CDC744FE64D}"/>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9EF24D5E-08CC-5C5C-8B91-E744B4BBB5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9691" y="1253331"/>
            <a:ext cx="4351338" cy="4351338"/>
          </a:xfrm>
        </p:spPr>
      </p:pic>
      <p:pic>
        <p:nvPicPr>
          <p:cNvPr id="7" name="그림 6">
            <a:extLst>
              <a:ext uri="{FF2B5EF4-FFF2-40B4-BE49-F238E27FC236}">
                <a16:creationId xmlns:a16="http://schemas.microsoft.com/office/drawing/2014/main" id="{E391A1C1-19DE-A8BD-6C9D-8E8B47151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40" y="990600"/>
            <a:ext cx="4876800" cy="4876800"/>
          </a:xfrm>
          <a:prstGeom prst="rect">
            <a:avLst/>
          </a:prstGeom>
        </p:spPr>
      </p:pic>
    </p:spTree>
    <p:extLst>
      <p:ext uri="{BB962C8B-B14F-4D97-AF65-F5344CB8AC3E}">
        <p14:creationId xmlns:p14="http://schemas.microsoft.com/office/powerpoint/2010/main" val="3990522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7A4C7-63AC-0EDB-C524-0197ECE255A1}"/>
              </a:ext>
            </a:extLst>
          </p:cNvPr>
          <p:cNvSpPr txBox="1"/>
          <p:nvPr/>
        </p:nvSpPr>
        <p:spPr>
          <a:xfrm>
            <a:off x="568960" y="243840"/>
            <a:ext cx="8300720" cy="369332"/>
          </a:xfrm>
          <a:prstGeom prst="rect">
            <a:avLst/>
          </a:prstGeom>
          <a:noFill/>
        </p:spPr>
        <p:txBody>
          <a:bodyPr wrap="square" rtlCol="0">
            <a:spAutoFit/>
          </a:bodyPr>
          <a:lstStyle/>
          <a:p>
            <a:r>
              <a:rPr lang="en-US" altLang="ko-KR" dirty="0"/>
              <a:t>6. my</a:t>
            </a:r>
            <a:r>
              <a:rPr lang="ko-KR" altLang="en-US" dirty="0"/>
              <a:t> </a:t>
            </a:r>
            <a:r>
              <a:rPr lang="en-US" altLang="ko-KR" dirty="0"/>
              <a:t>style</a:t>
            </a:r>
            <a:endParaRPr lang="ko-KR" altLang="en-US" dirty="0"/>
          </a:p>
        </p:txBody>
      </p:sp>
      <p:pic>
        <p:nvPicPr>
          <p:cNvPr id="4" name="그림 3">
            <a:extLst>
              <a:ext uri="{FF2B5EF4-FFF2-40B4-BE49-F238E27FC236}">
                <a16:creationId xmlns:a16="http://schemas.microsoft.com/office/drawing/2014/main" id="{A2A6C0A5-3118-86D8-79D6-389A26AA95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5301" y="239038"/>
            <a:ext cx="3124200" cy="3124200"/>
          </a:xfrm>
          <a:prstGeom prst="rect">
            <a:avLst/>
          </a:prstGeom>
        </p:spPr>
      </p:pic>
      <p:pic>
        <p:nvPicPr>
          <p:cNvPr id="6" name="그림 5">
            <a:extLst>
              <a:ext uri="{FF2B5EF4-FFF2-40B4-BE49-F238E27FC236}">
                <a16:creationId xmlns:a16="http://schemas.microsoft.com/office/drawing/2014/main" id="{3DFD7602-EC5E-F1A7-6150-3363C1013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322" y="3733800"/>
            <a:ext cx="3124200" cy="3124200"/>
          </a:xfrm>
          <a:prstGeom prst="rect">
            <a:avLst/>
          </a:prstGeom>
        </p:spPr>
      </p:pic>
      <p:pic>
        <p:nvPicPr>
          <p:cNvPr id="8" name="그림 7">
            <a:extLst>
              <a:ext uri="{FF2B5EF4-FFF2-40B4-BE49-F238E27FC236}">
                <a16:creationId xmlns:a16="http://schemas.microsoft.com/office/drawing/2014/main" id="{E758ECE1-7DFD-C889-2807-D43D89796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762" y="131326"/>
            <a:ext cx="3200400" cy="3200400"/>
          </a:xfrm>
          <a:prstGeom prst="rect">
            <a:avLst/>
          </a:prstGeom>
        </p:spPr>
      </p:pic>
      <p:pic>
        <p:nvPicPr>
          <p:cNvPr id="10" name="그림 9">
            <a:extLst>
              <a:ext uri="{FF2B5EF4-FFF2-40B4-BE49-F238E27FC236}">
                <a16:creationId xmlns:a16="http://schemas.microsoft.com/office/drawing/2014/main" id="{9A10476A-5282-CC26-5F74-362DD1E203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0941" y="4216402"/>
            <a:ext cx="2641598" cy="2641598"/>
          </a:xfrm>
          <a:prstGeom prst="rect">
            <a:avLst/>
          </a:prstGeom>
        </p:spPr>
      </p:pic>
      <p:pic>
        <p:nvPicPr>
          <p:cNvPr id="12" name="그림 11">
            <a:extLst>
              <a:ext uri="{FF2B5EF4-FFF2-40B4-BE49-F238E27FC236}">
                <a16:creationId xmlns:a16="http://schemas.microsoft.com/office/drawing/2014/main" id="{6AC37B8C-F589-9B75-86DA-C885BC0E1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120" y="3489960"/>
            <a:ext cx="3124200" cy="3124200"/>
          </a:xfrm>
          <a:prstGeom prst="rect">
            <a:avLst/>
          </a:prstGeom>
        </p:spPr>
      </p:pic>
      <p:pic>
        <p:nvPicPr>
          <p:cNvPr id="15" name="그림 14">
            <a:extLst>
              <a:ext uri="{FF2B5EF4-FFF2-40B4-BE49-F238E27FC236}">
                <a16:creationId xmlns:a16="http://schemas.microsoft.com/office/drawing/2014/main" id="{41FE0C49-9F26-AFF4-2D61-349284B4D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0640" y="207526"/>
            <a:ext cx="3124200" cy="3124200"/>
          </a:xfrm>
          <a:prstGeom prst="rect">
            <a:avLst/>
          </a:prstGeom>
        </p:spPr>
      </p:pic>
      <p:pic>
        <p:nvPicPr>
          <p:cNvPr id="16" name="그림 15">
            <a:extLst>
              <a:ext uri="{FF2B5EF4-FFF2-40B4-BE49-F238E27FC236}">
                <a16:creationId xmlns:a16="http://schemas.microsoft.com/office/drawing/2014/main" id="{B6C05D68-B5DB-3D4A-BD99-7A3E20DEEA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702" y="3733800"/>
            <a:ext cx="3124200" cy="3124200"/>
          </a:xfrm>
          <a:prstGeom prst="rect">
            <a:avLst/>
          </a:prstGeom>
        </p:spPr>
      </p:pic>
    </p:spTree>
    <p:extLst>
      <p:ext uri="{BB962C8B-B14F-4D97-AF65-F5344CB8AC3E}">
        <p14:creationId xmlns:p14="http://schemas.microsoft.com/office/powerpoint/2010/main" val="42851003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D69F81B2-15FE-7104-1C7D-4CB6B3BF5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480" y="889000"/>
            <a:ext cx="4876800" cy="4876800"/>
          </a:xfrm>
          <a:prstGeom prst="rect">
            <a:avLst/>
          </a:prstGeom>
        </p:spPr>
      </p:pic>
      <p:pic>
        <p:nvPicPr>
          <p:cNvPr id="5" name="그림 4">
            <a:extLst>
              <a:ext uri="{FF2B5EF4-FFF2-40B4-BE49-F238E27FC236}">
                <a16:creationId xmlns:a16="http://schemas.microsoft.com/office/drawing/2014/main" id="{83E5A526-B55D-6EB5-78E4-EC0DB71C4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880" y="889000"/>
            <a:ext cx="4876800" cy="4876800"/>
          </a:xfrm>
          <a:prstGeom prst="rect">
            <a:avLst/>
          </a:prstGeom>
        </p:spPr>
      </p:pic>
    </p:spTree>
    <p:extLst>
      <p:ext uri="{BB962C8B-B14F-4D97-AF65-F5344CB8AC3E}">
        <p14:creationId xmlns:p14="http://schemas.microsoft.com/office/powerpoint/2010/main" val="3660310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F5E097-D451-0297-147B-E865151CEAEB}"/>
              </a:ext>
            </a:extLst>
          </p:cNvPr>
          <p:cNvSpPr>
            <a:spLocks noGrp="1"/>
          </p:cNvSpPr>
          <p:nvPr>
            <p:ph type="title"/>
          </p:nvPr>
        </p:nvSpPr>
        <p:spPr/>
        <p:txBody>
          <a:bodyPr/>
          <a:lstStyle/>
          <a:p>
            <a:r>
              <a:rPr lang="en-US" altLang="ko-KR" dirty="0"/>
              <a:t>Install</a:t>
            </a:r>
            <a:r>
              <a:rPr lang="ko-KR" altLang="en-US" dirty="0"/>
              <a:t> </a:t>
            </a:r>
            <a:r>
              <a:rPr lang="en-US" altLang="ko-KR" dirty="0" err="1"/>
              <a:t>xformers</a:t>
            </a:r>
            <a:endParaRPr lang="ko-KR" altLang="en-US" dirty="0"/>
          </a:p>
        </p:txBody>
      </p:sp>
      <p:sp>
        <p:nvSpPr>
          <p:cNvPr id="3" name="내용 개체 틀 2">
            <a:extLst>
              <a:ext uri="{FF2B5EF4-FFF2-40B4-BE49-F238E27FC236}">
                <a16:creationId xmlns:a16="http://schemas.microsoft.com/office/drawing/2014/main" id="{865EC008-97F9-2719-39C9-D53D97D1D7C8}"/>
              </a:ext>
            </a:extLst>
          </p:cNvPr>
          <p:cNvSpPr>
            <a:spLocks noGrp="1"/>
          </p:cNvSpPr>
          <p:nvPr>
            <p:ph idx="1"/>
          </p:nvPr>
        </p:nvSpPr>
        <p:spPr/>
        <p:txBody>
          <a:bodyPr/>
          <a:lstStyle/>
          <a:p>
            <a:r>
              <a:rPr lang="en-US" altLang="ko-KR" dirty="0"/>
              <a:t>Web </a:t>
            </a:r>
            <a:r>
              <a:rPr lang="en-US" altLang="ko-KR" dirty="0" err="1"/>
              <a:t>ui</a:t>
            </a:r>
            <a:r>
              <a:rPr lang="ko-KR" altLang="en-US" dirty="0"/>
              <a:t>에 설치할 수 있는 기능 </a:t>
            </a:r>
            <a:r>
              <a:rPr lang="en-US" altLang="ko-KR" dirty="0"/>
              <a:t>-&gt; </a:t>
            </a:r>
            <a:r>
              <a:rPr lang="ko-KR" altLang="en-US" dirty="0"/>
              <a:t>얼굴 보정에 도움이 된다고 함</a:t>
            </a:r>
            <a:r>
              <a:rPr lang="en-US" altLang="ko-KR" dirty="0"/>
              <a:t>.</a:t>
            </a:r>
          </a:p>
          <a:p>
            <a:r>
              <a:rPr lang="en-US" altLang="ko-KR" dirty="0" err="1">
                <a:hlinkClick r:id="rId2"/>
              </a:rPr>
              <a:t>Xformers</a:t>
            </a:r>
            <a:r>
              <a:rPr lang="en-US" altLang="ko-KR" dirty="0">
                <a:hlinkClick r:id="rId2"/>
              </a:rPr>
              <a:t> · AUTOMATIC1111/stable-diffusion-</a:t>
            </a:r>
            <a:r>
              <a:rPr lang="en-US" altLang="ko-KR" dirty="0" err="1">
                <a:hlinkClick r:id="rId2"/>
              </a:rPr>
              <a:t>webui</a:t>
            </a:r>
            <a:r>
              <a:rPr lang="en-US" altLang="ko-KR" dirty="0">
                <a:hlinkClick r:id="rId2"/>
              </a:rPr>
              <a:t> Wiki · GitHub</a:t>
            </a:r>
            <a:endParaRPr lang="ko-KR" altLang="en-US" dirty="0"/>
          </a:p>
        </p:txBody>
      </p:sp>
    </p:spTree>
    <p:extLst>
      <p:ext uri="{BB962C8B-B14F-4D97-AF65-F5344CB8AC3E}">
        <p14:creationId xmlns:p14="http://schemas.microsoft.com/office/powerpoint/2010/main" val="22472327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2E47B07D-65BF-94B3-6BC8-EB46D29A3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92200"/>
            <a:ext cx="4876800" cy="4876800"/>
          </a:xfrm>
          <a:prstGeom prst="rect">
            <a:avLst/>
          </a:prstGeom>
        </p:spPr>
      </p:pic>
      <p:pic>
        <p:nvPicPr>
          <p:cNvPr id="5" name="그림 4">
            <a:extLst>
              <a:ext uri="{FF2B5EF4-FFF2-40B4-BE49-F238E27FC236}">
                <a16:creationId xmlns:a16="http://schemas.microsoft.com/office/drawing/2014/main" id="{06406278-2B02-5823-0B63-6B5EC8EE3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20" y="1092200"/>
            <a:ext cx="4876800" cy="4876800"/>
          </a:xfrm>
          <a:prstGeom prst="rect">
            <a:avLst/>
          </a:prstGeom>
        </p:spPr>
      </p:pic>
    </p:spTree>
    <p:extLst>
      <p:ext uri="{BB962C8B-B14F-4D97-AF65-F5344CB8AC3E}">
        <p14:creationId xmlns:p14="http://schemas.microsoft.com/office/powerpoint/2010/main" val="2391606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80181627-9E43-230C-6601-070A60A5A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960" y="868680"/>
            <a:ext cx="4876800" cy="4876800"/>
          </a:xfrm>
          <a:prstGeom prst="rect">
            <a:avLst/>
          </a:prstGeom>
        </p:spPr>
      </p:pic>
      <p:pic>
        <p:nvPicPr>
          <p:cNvPr id="5" name="그림 4">
            <a:extLst>
              <a:ext uri="{FF2B5EF4-FFF2-40B4-BE49-F238E27FC236}">
                <a16:creationId xmlns:a16="http://schemas.microsoft.com/office/drawing/2014/main" id="{6FFD4329-3DBC-0A8C-1DC3-B010406B7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868680"/>
            <a:ext cx="4876800" cy="4876800"/>
          </a:xfrm>
          <a:prstGeom prst="rect">
            <a:avLst/>
          </a:prstGeom>
        </p:spPr>
      </p:pic>
    </p:spTree>
    <p:extLst>
      <p:ext uri="{BB962C8B-B14F-4D97-AF65-F5344CB8AC3E}">
        <p14:creationId xmlns:p14="http://schemas.microsoft.com/office/powerpoint/2010/main" val="990327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CC97C0F7-2230-6D4B-0721-F925E45376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848360"/>
            <a:ext cx="4876800" cy="4876800"/>
          </a:xfrm>
          <a:prstGeom prst="rect">
            <a:avLst/>
          </a:prstGeom>
        </p:spPr>
      </p:pic>
      <p:pic>
        <p:nvPicPr>
          <p:cNvPr id="5" name="그림 4">
            <a:extLst>
              <a:ext uri="{FF2B5EF4-FFF2-40B4-BE49-F238E27FC236}">
                <a16:creationId xmlns:a16="http://schemas.microsoft.com/office/drawing/2014/main" id="{EB3F673B-26CB-C270-398B-4E3970F1E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19480"/>
            <a:ext cx="4876800" cy="4876800"/>
          </a:xfrm>
          <a:prstGeom prst="rect">
            <a:avLst/>
          </a:prstGeom>
        </p:spPr>
      </p:pic>
    </p:spTree>
    <p:extLst>
      <p:ext uri="{BB962C8B-B14F-4D97-AF65-F5344CB8AC3E}">
        <p14:creationId xmlns:p14="http://schemas.microsoft.com/office/powerpoint/2010/main" val="500110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33CB801-C9CA-B849-0E34-EF90066FA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20" y="868680"/>
            <a:ext cx="4876800" cy="4876800"/>
          </a:xfrm>
          <a:prstGeom prst="rect">
            <a:avLst/>
          </a:prstGeom>
        </p:spPr>
      </p:pic>
      <p:pic>
        <p:nvPicPr>
          <p:cNvPr id="5" name="그림 4">
            <a:extLst>
              <a:ext uri="{FF2B5EF4-FFF2-40B4-BE49-F238E27FC236}">
                <a16:creationId xmlns:a16="http://schemas.microsoft.com/office/drawing/2014/main" id="{B66283CB-8781-33B7-F596-1786CEF82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080" y="990600"/>
            <a:ext cx="4876800" cy="4876800"/>
          </a:xfrm>
          <a:prstGeom prst="rect">
            <a:avLst/>
          </a:prstGeom>
        </p:spPr>
      </p:pic>
    </p:spTree>
    <p:extLst>
      <p:ext uri="{BB962C8B-B14F-4D97-AF65-F5344CB8AC3E}">
        <p14:creationId xmlns:p14="http://schemas.microsoft.com/office/powerpoint/2010/main" val="118829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D6E26B3-8957-E6DD-D9ED-AC45727CF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600" y="838200"/>
            <a:ext cx="4876800" cy="4876800"/>
          </a:xfrm>
          <a:prstGeom prst="rect">
            <a:avLst/>
          </a:prstGeom>
        </p:spPr>
      </p:pic>
      <p:pic>
        <p:nvPicPr>
          <p:cNvPr id="5" name="그림 4">
            <a:extLst>
              <a:ext uri="{FF2B5EF4-FFF2-40B4-BE49-F238E27FC236}">
                <a16:creationId xmlns:a16="http://schemas.microsoft.com/office/drawing/2014/main" id="{E138B42B-6738-C56D-5383-508084CD7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0960" y="838200"/>
            <a:ext cx="4876800" cy="4876800"/>
          </a:xfrm>
          <a:prstGeom prst="rect">
            <a:avLst/>
          </a:prstGeom>
        </p:spPr>
      </p:pic>
    </p:spTree>
    <p:extLst>
      <p:ext uri="{BB962C8B-B14F-4D97-AF65-F5344CB8AC3E}">
        <p14:creationId xmlns:p14="http://schemas.microsoft.com/office/powerpoint/2010/main" val="17881675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E8211FE0-8109-D426-8FFD-F637A06B6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20" y="899160"/>
            <a:ext cx="4876800" cy="4876800"/>
          </a:xfrm>
          <a:prstGeom prst="rect">
            <a:avLst/>
          </a:prstGeom>
        </p:spPr>
      </p:pic>
      <p:pic>
        <p:nvPicPr>
          <p:cNvPr id="5" name="그림 4">
            <a:extLst>
              <a:ext uri="{FF2B5EF4-FFF2-40B4-BE49-F238E27FC236}">
                <a16:creationId xmlns:a16="http://schemas.microsoft.com/office/drawing/2014/main" id="{C3E61130-CC21-DEC5-38EC-844CBE4A2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8560" y="873760"/>
            <a:ext cx="4876800" cy="4876800"/>
          </a:xfrm>
          <a:prstGeom prst="rect">
            <a:avLst/>
          </a:prstGeom>
        </p:spPr>
      </p:pic>
    </p:spTree>
    <p:extLst>
      <p:ext uri="{BB962C8B-B14F-4D97-AF65-F5344CB8AC3E}">
        <p14:creationId xmlns:p14="http://schemas.microsoft.com/office/powerpoint/2010/main" val="1135232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9A70CC1-C592-17C8-D9D4-0ECF6DECA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990600"/>
            <a:ext cx="4876800" cy="4876800"/>
          </a:xfrm>
          <a:prstGeom prst="rect">
            <a:avLst/>
          </a:prstGeom>
        </p:spPr>
      </p:pic>
      <p:pic>
        <p:nvPicPr>
          <p:cNvPr id="5" name="그림 4">
            <a:extLst>
              <a:ext uri="{FF2B5EF4-FFF2-40B4-BE49-F238E27FC236}">
                <a16:creationId xmlns:a16="http://schemas.microsoft.com/office/drawing/2014/main" id="{B36E6249-DBD1-A503-D146-3ACE5ED953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 y="777240"/>
            <a:ext cx="4876800" cy="4876800"/>
          </a:xfrm>
          <a:prstGeom prst="rect">
            <a:avLst/>
          </a:prstGeom>
        </p:spPr>
      </p:pic>
    </p:spTree>
    <p:extLst>
      <p:ext uri="{BB962C8B-B14F-4D97-AF65-F5344CB8AC3E}">
        <p14:creationId xmlns:p14="http://schemas.microsoft.com/office/powerpoint/2010/main" val="3166654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90B49B2A-BBA9-2693-0474-07A327DC5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3121"/>
            <a:ext cx="12192000" cy="3031758"/>
          </a:xfrm>
          <a:prstGeom prst="rect">
            <a:avLst/>
          </a:prstGeom>
        </p:spPr>
      </p:pic>
    </p:spTree>
    <p:extLst>
      <p:ext uri="{BB962C8B-B14F-4D97-AF65-F5344CB8AC3E}">
        <p14:creationId xmlns:p14="http://schemas.microsoft.com/office/powerpoint/2010/main" val="186900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42C1306-AF31-5DE7-4484-EE82D9B9EABE}"/>
              </a:ext>
            </a:extLst>
          </p:cNvPr>
          <p:cNvSpPr>
            <a:spLocks noGrp="1"/>
          </p:cNvSpPr>
          <p:nvPr>
            <p:ph type="title"/>
          </p:nvPr>
        </p:nvSpPr>
        <p:spPr/>
        <p:txBody>
          <a:bodyPr/>
          <a:lstStyle/>
          <a:p>
            <a:r>
              <a:rPr lang="en-US" altLang="ko-KR" dirty="0"/>
              <a:t>Prompt</a:t>
            </a:r>
            <a:endParaRPr lang="ko-KR" altLang="en-US" dirty="0"/>
          </a:p>
        </p:txBody>
      </p:sp>
      <p:sp>
        <p:nvSpPr>
          <p:cNvPr id="4" name="TextBox 3">
            <a:extLst>
              <a:ext uri="{FF2B5EF4-FFF2-40B4-BE49-F238E27FC236}">
                <a16:creationId xmlns:a16="http://schemas.microsoft.com/office/drawing/2014/main" id="{3FDEB0B3-D907-B7E3-E1BA-DF6258ED68C4}"/>
              </a:ext>
            </a:extLst>
          </p:cNvPr>
          <p:cNvSpPr txBox="1"/>
          <p:nvPr/>
        </p:nvSpPr>
        <p:spPr>
          <a:xfrm>
            <a:off x="518160" y="1950720"/>
            <a:ext cx="10906760" cy="923330"/>
          </a:xfrm>
          <a:prstGeom prst="rect">
            <a:avLst/>
          </a:prstGeom>
          <a:noFill/>
        </p:spPr>
        <p:txBody>
          <a:bodyPr wrap="square" rtlCol="0">
            <a:spAutoFit/>
          </a:bodyPr>
          <a:lstStyle/>
          <a:p>
            <a:r>
              <a:rPr lang="en-US" altLang="ko-KR" dirty="0"/>
              <a:t>4k, 8k, anime illustration</a:t>
            </a:r>
          </a:p>
          <a:p>
            <a:endParaRPr lang="en-US" altLang="ko-KR" dirty="0"/>
          </a:p>
          <a:p>
            <a:r>
              <a:rPr lang="en-US" altLang="ko-KR" dirty="0"/>
              <a:t>Good quality, oil painting, highly detailed, high resolution </a:t>
            </a:r>
            <a:r>
              <a:rPr lang="ko-KR" altLang="en-US" dirty="0"/>
              <a:t>을 주로 사용</a:t>
            </a:r>
            <a:r>
              <a:rPr lang="en-US" altLang="ko-KR" dirty="0"/>
              <a:t>.</a:t>
            </a:r>
          </a:p>
        </p:txBody>
      </p:sp>
    </p:spTree>
    <p:extLst>
      <p:ext uri="{BB962C8B-B14F-4D97-AF65-F5344CB8AC3E}">
        <p14:creationId xmlns:p14="http://schemas.microsoft.com/office/powerpoint/2010/main" val="8112397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6D4A91-1DEB-DAD8-E0AF-6CFD6B7D7E3F}"/>
              </a:ext>
            </a:extLst>
          </p:cNvPr>
          <p:cNvSpPr>
            <a:spLocks noGrp="1"/>
          </p:cNvSpPr>
          <p:nvPr>
            <p:ph type="title"/>
          </p:nvPr>
        </p:nvSpPr>
        <p:spPr/>
        <p:txBody>
          <a:bodyPr/>
          <a:lstStyle/>
          <a:p>
            <a:r>
              <a:rPr lang="en-US" altLang="ko-KR" dirty="0"/>
              <a:t>Practice 3 – style </a:t>
            </a:r>
            <a:r>
              <a:rPr lang="ko-KR" altLang="en-US" dirty="0"/>
              <a:t>위주로 실험</a:t>
            </a:r>
          </a:p>
        </p:txBody>
      </p:sp>
      <p:sp>
        <p:nvSpPr>
          <p:cNvPr id="3" name="내용 개체 틀 2">
            <a:extLst>
              <a:ext uri="{FF2B5EF4-FFF2-40B4-BE49-F238E27FC236}">
                <a16:creationId xmlns:a16="http://schemas.microsoft.com/office/drawing/2014/main" id="{7BECA3C6-DA04-787A-5304-E6A9E6B8E3E0}"/>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36975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935125-6683-81EF-DE3F-F0D20B12225E}"/>
              </a:ext>
            </a:extLst>
          </p:cNvPr>
          <p:cNvSpPr>
            <a:spLocks noGrp="1"/>
          </p:cNvSpPr>
          <p:nvPr>
            <p:ph type="title"/>
          </p:nvPr>
        </p:nvSpPr>
        <p:spPr/>
        <p:txBody>
          <a:bodyPr/>
          <a:lstStyle/>
          <a:p>
            <a:r>
              <a:rPr lang="ko-KR" altLang="en-US" dirty="0"/>
              <a:t>관련 영상 및 사이트</a:t>
            </a:r>
          </a:p>
        </p:txBody>
      </p:sp>
      <p:sp>
        <p:nvSpPr>
          <p:cNvPr id="3" name="내용 개체 틀 2">
            <a:extLst>
              <a:ext uri="{FF2B5EF4-FFF2-40B4-BE49-F238E27FC236}">
                <a16:creationId xmlns:a16="http://schemas.microsoft.com/office/drawing/2014/main" id="{C81B87C4-CFB6-84C5-C33F-7AFBA360304E}"/>
              </a:ext>
            </a:extLst>
          </p:cNvPr>
          <p:cNvSpPr>
            <a:spLocks noGrp="1"/>
          </p:cNvSpPr>
          <p:nvPr>
            <p:ph idx="1"/>
          </p:nvPr>
        </p:nvSpPr>
        <p:spPr/>
        <p:txBody>
          <a:bodyPr>
            <a:normAutofit/>
          </a:bodyPr>
          <a:lstStyle/>
          <a:p>
            <a:r>
              <a:rPr lang="en-US" altLang="ko-KR" sz="1600" dirty="0">
                <a:hlinkClick r:id="rId2"/>
              </a:rPr>
              <a:t>https://velog.io/@hammerimpact/WebUI-%EA%B8%B0%EB%B3%B8-%EC%82%AC%EC%9A%A9%EB%B2%95-%EC%A0%95%EB%A6%AC#5-%EA%B0%81%EC%A2%85-%EC%97%90%EB%9F%AC-%EC%83%81%ED%99%A9%EC%97%90-%EB%8C%80%ED%95%9C-%EB%8C%80%EC%B2%98</a:t>
            </a:r>
            <a:endParaRPr lang="en-US" altLang="ko-KR" sz="1600" dirty="0"/>
          </a:p>
          <a:p>
            <a:r>
              <a:rPr lang="en-US" altLang="ko-KR" sz="1600" dirty="0">
                <a:hlinkClick r:id="rId3"/>
              </a:rPr>
              <a:t>https://arca.live/b/aiart/60216616</a:t>
            </a:r>
            <a:endParaRPr lang="en-US" altLang="ko-KR" sz="1600" dirty="0"/>
          </a:p>
          <a:p>
            <a:r>
              <a:rPr lang="en-US" altLang="ko-KR" sz="1600" dirty="0">
                <a:hlinkClick r:id="rId4"/>
              </a:rPr>
              <a:t>https://www.youtube.com/playlist?list=PLFVeAkAZmcZMpeuV2xWloIRImab43pFa_</a:t>
            </a:r>
            <a:endParaRPr lang="en-US" altLang="ko-KR" sz="1600" dirty="0"/>
          </a:p>
          <a:p>
            <a:r>
              <a:rPr lang="en-US" altLang="ko-KR" sz="1600" dirty="0">
                <a:hlinkClick r:id="rId5"/>
              </a:rPr>
              <a:t>https://medium.com/mlearning-ai/how-to-run-dreambooth-locally-a-step-by-step-gyu-88c028ab01a4</a:t>
            </a:r>
            <a:endParaRPr lang="en-US" altLang="ko-KR" sz="1600" dirty="0"/>
          </a:p>
        </p:txBody>
      </p:sp>
    </p:spTree>
    <p:extLst>
      <p:ext uri="{BB962C8B-B14F-4D97-AF65-F5344CB8AC3E}">
        <p14:creationId xmlns:p14="http://schemas.microsoft.com/office/powerpoint/2010/main" val="37880698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380513-AEDD-C791-78C8-7CB5E4032EC4}"/>
              </a:ext>
            </a:extLst>
          </p:cNvPr>
          <p:cNvSpPr txBox="1"/>
          <p:nvPr/>
        </p:nvSpPr>
        <p:spPr>
          <a:xfrm>
            <a:off x="629920" y="254000"/>
            <a:ext cx="10576560" cy="369332"/>
          </a:xfrm>
          <a:prstGeom prst="rect">
            <a:avLst/>
          </a:prstGeom>
          <a:noFill/>
        </p:spPr>
        <p:txBody>
          <a:bodyPr wrap="square" rtlCol="0">
            <a:spAutoFit/>
          </a:bodyPr>
          <a:lstStyle/>
          <a:p>
            <a:r>
              <a:rPr lang="en-US" altLang="ko-KR" dirty="0"/>
              <a:t>1. maple</a:t>
            </a:r>
            <a:r>
              <a:rPr lang="ko-KR" altLang="en-US" dirty="0"/>
              <a:t> </a:t>
            </a:r>
            <a:r>
              <a:rPr lang="en-US" altLang="ko-KR" dirty="0"/>
              <a:t>story</a:t>
            </a:r>
            <a:endParaRPr lang="ko-KR" altLang="en-US" dirty="0"/>
          </a:p>
        </p:txBody>
      </p:sp>
      <p:pic>
        <p:nvPicPr>
          <p:cNvPr id="6" name="그림 5">
            <a:extLst>
              <a:ext uri="{FF2B5EF4-FFF2-40B4-BE49-F238E27FC236}">
                <a16:creationId xmlns:a16="http://schemas.microsoft.com/office/drawing/2014/main" id="{DCE534FE-85AD-5485-DD53-FD0FD89D6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8041" y="1444784"/>
            <a:ext cx="2443480" cy="2443480"/>
          </a:xfrm>
          <a:prstGeom prst="rect">
            <a:avLst/>
          </a:prstGeom>
        </p:spPr>
      </p:pic>
      <p:pic>
        <p:nvPicPr>
          <p:cNvPr id="8" name="그림 7">
            <a:extLst>
              <a:ext uri="{FF2B5EF4-FFF2-40B4-BE49-F238E27FC236}">
                <a16:creationId xmlns:a16="http://schemas.microsoft.com/office/drawing/2014/main" id="{C58227E3-6ADD-9125-3E9D-9CC9E678C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240" y="1385332"/>
            <a:ext cx="2443480" cy="2443480"/>
          </a:xfrm>
          <a:prstGeom prst="rect">
            <a:avLst/>
          </a:prstGeom>
        </p:spPr>
      </p:pic>
      <p:pic>
        <p:nvPicPr>
          <p:cNvPr id="10" name="그림 9">
            <a:extLst>
              <a:ext uri="{FF2B5EF4-FFF2-40B4-BE49-F238E27FC236}">
                <a16:creationId xmlns:a16="http://schemas.microsoft.com/office/drawing/2014/main" id="{9E6727AE-C66B-5385-60F6-C359173CA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0542" y="1202452"/>
            <a:ext cx="2443480" cy="2443480"/>
          </a:xfrm>
          <a:prstGeom prst="rect">
            <a:avLst/>
          </a:prstGeom>
        </p:spPr>
      </p:pic>
      <p:pic>
        <p:nvPicPr>
          <p:cNvPr id="12" name="그림 11">
            <a:extLst>
              <a:ext uri="{FF2B5EF4-FFF2-40B4-BE49-F238E27FC236}">
                <a16:creationId xmlns:a16="http://schemas.microsoft.com/office/drawing/2014/main" id="{B973227C-16A0-5D63-885E-5ED634C48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960" y="3888264"/>
            <a:ext cx="2443480" cy="2443480"/>
          </a:xfrm>
          <a:prstGeom prst="rect">
            <a:avLst/>
          </a:prstGeom>
        </p:spPr>
      </p:pic>
      <p:pic>
        <p:nvPicPr>
          <p:cNvPr id="14" name="그림 13">
            <a:extLst>
              <a:ext uri="{FF2B5EF4-FFF2-40B4-BE49-F238E27FC236}">
                <a16:creationId xmlns:a16="http://schemas.microsoft.com/office/drawing/2014/main" id="{78E7F2C2-8178-15CD-CE60-70E6D905A8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9141" y="3737372"/>
            <a:ext cx="2443480" cy="2443480"/>
          </a:xfrm>
          <a:prstGeom prst="rect">
            <a:avLst/>
          </a:prstGeom>
        </p:spPr>
      </p:pic>
      <p:pic>
        <p:nvPicPr>
          <p:cNvPr id="16" name="그림 15">
            <a:extLst>
              <a:ext uri="{FF2B5EF4-FFF2-40B4-BE49-F238E27FC236}">
                <a16:creationId xmlns:a16="http://schemas.microsoft.com/office/drawing/2014/main" id="{C1DFA471-80FF-4360-123C-BE7881D3C8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6640" y="3888264"/>
            <a:ext cx="2443480" cy="2443480"/>
          </a:xfrm>
          <a:prstGeom prst="rect">
            <a:avLst/>
          </a:prstGeom>
        </p:spPr>
      </p:pic>
    </p:spTree>
    <p:extLst>
      <p:ext uri="{BB962C8B-B14F-4D97-AF65-F5344CB8AC3E}">
        <p14:creationId xmlns:p14="http://schemas.microsoft.com/office/powerpoint/2010/main" val="1534626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2586D184-19DF-1FFF-833D-E59F8AF6F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6401" y="3622040"/>
            <a:ext cx="3383280" cy="3383280"/>
          </a:xfrm>
          <a:prstGeom prst="rect">
            <a:avLst/>
          </a:prstGeom>
        </p:spPr>
      </p:pic>
      <p:pic>
        <p:nvPicPr>
          <p:cNvPr id="15" name="그림 14">
            <a:extLst>
              <a:ext uri="{FF2B5EF4-FFF2-40B4-BE49-F238E27FC236}">
                <a16:creationId xmlns:a16="http://schemas.microsoft.com/office/drawing/2014/main" id="{6139C1A9-DA55-7144-71C1-1F0864AB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9681" y="45720"/>
            <a:ext cx="3383280" cy="3383280"/>
          </a:xfrm>
          <a:prstGeom prst="rect">
            <a:avLst/>
          </a:prstGeom>
        </p:spPr>
      </p:pic>
      <p:pic>
        <p:nvPicPr>
          <p:cNvPr id="16" name="그림 15">
            <a:extLst>
              <a:ext uri="{FF2B5EF4-FFF2-40B4-BE49-F238E27FC236}">
                <a16:creationId xmlns:a16="http://schemas.microsoft.com/office/drawing/2014/main" id="{9C9214E5-2CEC-F2DD-36D9-A4067D0F8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61" y="3474720"/>
            <a:ext cx="3383280" cy="3383280"/>
          </a:xfrm>
          <a:prstGeom prst="rect">
            <a:avLst/>
          </a:prstGeom>
        </p:spPr>
      </p:pic>
      <p:pic>
        <p:nvPicPr>
          <p:cNvPr id="17" name="그림 16">
            <a:extLst>
              <a:ext uri="{FF2B5EF4-FFF2-40B4-BE49-F238E27FC236}">
                <a16:creationId xmlns:a16="http://schemas.microsoft.com/office/drawing/2014/main" id="{1ED37456-6625-6C09-944F-4F5445C2D3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5760" y="3474720"/>
            <a:ext cx="3383280" cy="3383280"/>
          </a:xfrm>
          <a:prstGeom prst="rect">
            <a:avLst/>
          </a:prstGeom>
        </p:spPr>
      </p:pic>
      <p:sp>
        <p:nvSpPr>
          <p:cNvPr id="18" name="TextBox 17">
            <a:extLst>
              <a:ext uri="{FF2B5EF4-FFF2-40B4-BE49-F238E27FC236}">
                <a16:creationId xmlns:a16="http://schemas.microsoft.com/office/drawing/2014/main" id="{F5EDF47D-A7CB-7611-B586-135AD300312D}"/>
              </a:ext>
            </a:extLst>
          </p:cNvPr>
          <p:cNvSpPr txBox="1"/>
          <p:nvPr/>
        </p:nvSpPr>
        <p:spPr>
          <a:xfrm>
            <a:off x="619761" y="355600"/>
            <a:ext cx="5648959" cy="369332"/>
          </a:xfrm>
          <a:prstGeom prst="rect">
            <a:avLst/>
          </a:prstGeom>
          <a:noFill/>
        </p:spPr>
        <p:txBody>
          <a:bodyPr wrap="square" rtlCol="0">
            <a:spAutoFit/>
          </a:bodyPr>
          <a:lstStyle/>
          <a:p>
            <a:r>
              <a:rPr lang="ko-KR" altLang="en-US" dirty="0"/>
              <a:t>정규화 이미지</a:t>
            </a:r>
          </a:p>
        </p:txBody>
      </p:sp>
    </p:spTree>
    <p:extLst>
      <p:ext uri="{BB962C8B-B14F-4D97-AF65-F5344CB8AC3E}">
        <p14:creationId xmlns:p14="http://schemas.microsoft.com/office/powerpoint/2010/main" val="2384956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BDF127-4567-AA1A-B9ED-9ACC5A2D0843}"/>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196E2746-5123-9F86-7593-F9667D3D97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6736" y="365125"/>
            <a:ext cx="3013364" cy="3013364"/>
          </a:xfrm>
        </p:spPr>
      </p:pic>
      <p:pic>
        <p:nvPicPr>
          <p:cNvPr id="7" name="그림 6">
            <a:extLst>
              <a:ext uri="{FF2B5EF4-FFF2-40B4-BE49-F238E27FC236}">
                <a16:creationId xmlns:a16="http://schemas.microsoft.com/office/drawing/2014/main" id="{7D7FFB73-070C-41A1-8D6E-9222DEAF9A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311" y="3567270"/>
            <a:ext cx="2970848" cy="2970848"/>
          </a:xfrm>
          <a:prstGeom prst="rect">
            <a:avLst/>
          </a:prstGeom>
        </p:spPr>
      </p:pic>
      <p:pic>
        <p:nvPicPr>
          <p:cNvPr id="9" name="그림 8">
            <a:extLst>
              <a:ext uri="{FF2B5EF4-FFF2-40B4-BE49-F238E27FC236}">
                <a16:creationId xmlns:a16="http://schemas.microsoft.com/office/drawing/2014/main" id="{37B3B91D-CAF9-D952-FFE0-4FBA14ACB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6736" y="3540283"/>
            <a:ext cx="2970848" cy="2970848"/>
          </a:xfrm>
          <a:prstGeom prst="rect">
            <a:avLst/>
          </a:prstGeom>
        </p:spPr>
      </p:pic>
      <p:pic>
        <p:nvPicPr>
          <p:cNvPr id="11" name="그림 10">
            <a:extLst>
              <a:ext uri="{FF2B5EF4-FFF2-40B4-BE49-F238E27FC236}">
                <a16:creationId xmlns:a16="http://schemas.microsoft.com/office/drawing/2014/main" id="{5410823D-E0C0-8AF3-6A21-1F7C8ADF33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792" y="458152"/>
            <a:ext cx="2970848" cy="2970848"/>
          </a:xfrm>
          <a:prstGeom prst="rect">
            <a:avLst/>
          </a:prstGeom>
        </p:spPr>
      </p:pic>
    </p:spTree>
    <p:extLst>
      <p:ext uri="{BB962C8B-B14F-4D97-AF65-F5344CB8AC3E}">
        <p14:creationId xmlns:p14="http://schemas.microsoft.com/office/powerpoint/2010/main" val="11724354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380513-AEDD-C791-78C8-7CB5E4032EC4}"/>
              </a:ext>
            </a:extLst>
          </p:cNvPr>
          <p:cNvSpPr txBox="1"/>
          <p:nvPr/>
        </p:nvSpPr>
        <p:spPr>
          <a:xfrm>
            <a:off x="629920" y="802640"/>
            <a:ext cx="10576560" cy="369332"/>
          </a:xfrm>
          <a:prstGeom prst="rect">
            <a:avLst/>
          </a:prstGeom>
          <a:noFill/>
        </p:spPr>
        <p:txBody>
          <a:bodyPr wrap="square" rtlCol="0">
            <a:spAutoFit/>
          </a:bodyPr>
          <a:lstStyle/>
          <a:p>
            <a:r>
              <a:rPr lang="en-US" altLang="ko-KR" dirty="0"/>
              <a:t>2</a:t>
            </a:r>
            <a:r>
              <a:rPr lang="en-US" altLang="ko-KR"/>
              <a:t>.  </a:t>
            </a:r>
            <a:r>
              <a:rPr lang="ko-KR" altLang="en-US" dirty="0"/>
              <a:t>아바타</a:t>
            </a:r>
          </a:p>
        </p:txBody>
      </p:sp>
      <p:pic>
        <p:nvPicPr>
          <p:cNvPr id="3" name="그림 2">
            <a:extLst>
              <a:ext uri="{FF2B5EF4-FFF2-40B4-BE49-F238E27FC236}">
                <a16:creationId xmlns:a16="http://schemas.microsoft.com/office/drawing/2014/main" id="{253BBA73-C970-6A6B-FF03-F7F0B4E116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2764" y="2667000"/>
            <a:ext cx="2753360" cy="2753360"/>
          </a:xfrm>
          <a:prstGeom prst="rect">
            <a:avLst/>
          </a:prstGeom>
        </p:spPr>
      </p:pic>
      <p:pic>
        <p:nvPicPr>
          <p:cNvPr id="6" name="그림 5">
            <a:extLst>
              <a:ext uri="{FF2B5EF4-FFF2-40B4-BE49-F238E27FC236}">
                <a16:creationId xmlns:a16="http://schemas.microsoft.com/office/drawing/2014/main" id="{35E00670-7598-7C14-EEC1-2CC0A18B3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840" y="2631440"/>
            <a:ext cx="2753360" cy="2753360"/>
          </a:xfrm>
          <a:prstGeom prst="rect">
            <a:avLst/>
          </a:prstGeom>
        </p:spPr>
      </p:pic>
      <p:pic>
        <p:nvPicPr>
          <p:cNvPr id="8" name="그림 7">
            <a:extLst>
              <a:ext uri="{FF2B5EF4-FFF2-40B4-BE49-F238E27FC236}">
                <a16:creationId xmlns:a16="http://schemas.microsoft.com/office/drawing/2014/main" id="{CF99F085-4C7D-5C8E-4BA6-FC0BE2026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00" y="2631440"/>
            <a:ext cx="2753360" cy="2753360"/>
          </a:xfrm>
          <a:prstGeom prst="rect">
            <a:avLst/>
          </a:prstGeom>
        </p:spPr>
      </p:pic>
      <p:pic>
        <p:nvPicPr>
          <p:cNvPr id="10" name="그림 9">
            <a:extLst>
              <a:ext uri="{FF2B5EF4-FFF2-40B4-BE49-F238E27FC236}">
                <a16:creationId xmlns:a16="http://schemas.microsoft.com/office/drawing/2014/main" id="{7FD87BE1-D49B-3F55-55D5-B405D35ABF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3802" y="2631440"/>
            <a:ext cx="2753360" cy="2753360"/>
          </a:xfrm>
          <a:prstGeom prst="rect">
            <a:avLst/>
          </a:prstGeom>
        </p:spPr>
      </p:pic>
    </p:spTree>
    <p:extLst>
      <p:ext uri="{BB962C8B-B14F-4D97-AF65-F5344CB8AC3E}">
        <p14:creationId xmlns:p14="http://schemas.microsoft.com/office/powerpoint/2010/main" val="3976367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B9B48-A201-43C0-4A34-5C776B191061}"/>
              </a:ext>
            </a:extLst>
          </p:cNvPr>
          <p:cNvSpPr txBox="1"/>
          <p:nvPr/>
        </p:nvSpPr>
        <p:spPr>
          <a:xfrm>
            <a:off x="934720" y="2479655"/>
            <a:ext cx="10891520" cy="1569660"/>
          </a:xfrm>
          <a:prstGeom prst="rect">
            <a:avLst/>
          </a:prstGeom>
          <a:noFill/>
        </p:spPr>
        <p:txBody>
          <a:bodyPr wrap="square">
            <a:spAutoFit/>
          </a:bodyPr>
          <a:lstStyle/>
          <a:p>
            <a:r>
              <a:rPr lang="ko-KR" altLang="en-US" sz="3200" dirty="0"/>
              <a:t>"</a:t>
            </a:r>
            <a:r>
              <a:rPr lang="ko-KR" altLang="en-US" sz="3200" dirty="0" err="1"/>
              <a:t>instance_prompt</a:t>
            </a:r>
            <a:r>
              <a:rPr lang="ko-KR" altLang="en-US" sz="3200" dirty="0"/>
              <a:t>":      "</a:t>
            </a:r>
            <a:r>
              <a:rPr lang="ko-KR" altLang="en-US" sz="3200" dirty="0" err="1"/>
              <a:t>in</a:t>
            </a:r>
            <a:r>
              <a:rPr lang="ko-KR" altLang="en-US" sz="3200" dirty="0"/>
              <a:t> </a:t>
            </a:r>
            <a:r>
              <a:rPr lang="ko-KR" altLang="en-US" sz="3200" dirty="0" err="1"/>
              <a:t>ggava</a:t>
            </a:r>
            <a:r>
              <a:rPr lang="ko-KR" altLang="en-US" sz="3200" dirty="0"/>
              <a:t> </a:t>
            </a:r>
            <a:r>
              <a:rPr lang="ko-KR" altLang="en-US" sz="3200" dirty="0" err="1"/>
              <a:t>style</a:t>
            </a:r>
            <a:r>
              <a:rPr lang="ko-KR" altLang="en-US" sz="3200" dirty="0"/>
              <a:t>“</a:t>
            </a:r>
            <a:endParaRPr lang="en-US" altLang="ko-KR" sz="3200" dirty="0"/>
          </a:p>
          <a:p>
            <a:r>
              <a:rPr lang="ko-KR" altLang="en-US" sz="3200" dirty="0"/>
              <a:t>"</a:t>
            </a:r>
            <a:r>
              <a:rPr lang="ko-KR" altLang="en-US" sz="3200" dirty="0" err="1"/>
              <a:t>class_prompt</a:t>
            </a:r>
            <a:r>
              <a:rPr lang="ko-KR" altLang="en-US" sz="3200" dirty="0"/>
              <a:t>":        "</a:t>
            </a:r>
            <a:r>
              <a:rPr lang="ko-KR" altLang="en-US" sz="3200" dirty="0" err="1"/>
              <a:t>in</a:t>
            </a:r>
            <a:r>
              <a:rPr lang="ko-KR" altLang="en-US" sz="3200" dirty="0"/>
              <a:t> </a:t>
            </a:r>
            <a:r>
              <a:rPr lang="ko-KR" altLang="en-US" sz="3200" dirty="0" err="1"/>
              <a:t>studio</a:t>
            </a:r>
            <a:r>
              <a:rPr lang="ko-KR" altLang="en-US" sz="3200" dirty="0"/>
              <a:t> </a:t>
            </a:r>
            <a:r>
              <a:rPr lang="ko-KR" altLang="en-US" sz="3200" dirty="0" err="1"/>
              <a:t>ghibli</a:t>
            </a:r>
            <a:r>
              <a:rPr lang="ko-KR" altLang="en-US" sz="3200" dirty="0"/>
              <a:t> </a:t>
            </a:r>
            <a:r>
              <a:rPr lang="ko-KR" altLang="en-US" sz="3200" dirty="0" err="1"/>
              <a:t>style</a:t>
            </a:r>
            <a:r>
              <a:rPr lang="ko-KR" altLang="en-US" sz="3200" dirty="0"/>
              <a:t>, </a:t>
            </a:r>
            <a:r>
              <a:rPr lang="ko-KR" altLang="en-US" sz="3200" dirty="0" err="1"/>
              <a:t>illustration</a:t>
            </a:r>
            <a:r>
              <a:rPr lang="ko-KR" altLang="en-US" sz="3200" dirty="0"/>
              <a:t>, </a:t>
            </a:r>
            <a:r>
              <a:rPr lang="ko-KR" altLang="en-US" sz="3200" dirty="0" err="1"/>
              <a:t>concept</a:t>
            </a:r>
            <a:r>
              <a:rPr lang="ko-KR" altLang="en-US" sz="3200" dirty="0"/>
              <a:t> </a:t>
            </a:r>
            <a:r>
              <a:rPr lang="ko-KR" altLang="en-US" sz="3200" dirty="0" err="1"/>
              <a:t>art</a:t>
            </a:r>
            <a:r>
              <a:rPr lang="ko-KR" altLang="en-US" sz="3200" dirty="0"/>
              <a:t>, </a:t>
            </a:r>
            <a:r>
              <a:rPr lang="ko-KR" altLang="en-US" sz="3200" dirty="0" err="1"/>
              <a:t>anime</a:t>
            </a:r>
            <a:r>
              <a:rPr lang="ko-KR" altLang="en-US" sz="3200" dirty="0"/>
              <a:t>, </a:t>
            </a:r>
            <a:r>
              <a:rPr lang="ko-KR" altLang="en-US" sz="3200" dirty="0" err="1"/>
              <a:t>trending</a:t>
            </a:r>
            <a:r>
              <a:rPr lang="ko-KR" altLang="en-US" sz="3200" dirty="0"/>
              <a:t> </a:t>
            </a:r>
            <a:r>
              <a:rPr lang="ko-KR" altLang="en-US" sz="3200" dirty="0" err="1"/>
              <a:t>on</a:t>
            </a:r>
            <a:r>
              <a:rPr lang="ko-KR" altLang="en-US" sz="3200" dirty="0"/>
              <a:t> </a:t>
            </a:r>
            <a:r>
              <a:rPr lang="ko-KR" altLang="en-US" sz="3200" dirty="0" err="1"/>
              <a:t>artstation</a:t>
            </a:r>
            <a:r>
              <a:rPr lang="ko-KR" altLang="en-US" sz="3200" dirty="0"/>
              <a:t>"</a:t>
            </a:r>
          </a:p>
        </p:txBody>
      </p:sp>
    </p:spTree>
    <p:extLst>
      <p:ext uri="{BB962C8B-B14F-4D97-AF65-F5344CB8AC3E}">
        <p14:creationId xmlns:p14="http://schemas.microsoft.com/office/powerpoint/2010/main" val="35940590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20537B15-7802-E858-60F9-407896E629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2251" y="2743200"/>
            <a:ext cx="2324418" cy="2324418"/>
          </a:xfrm>
        </p:spPr>
      </p:pic>
      <p:pic>
        <p:nvPicPr>
          <p:cNvPr id="7" name="그림 6">
            <a:extLst>
              <a:ext uri="{FF2B5EF4-FFF2-40B4-BE49-F238E27FC236}">
                <a16:creationId xmlns:a16="http://schemas.microsoft.com/office/drawing/2014/main" id="{F68EE1F1-D7F3-EEFE-D3A4-A1F82D8EF9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564" y="2743200"/>
            <a:ext cx="2324418" cy="2324418"/>
          </a:xfrm>
          <a:prstGeom prst="rect">
            <a:avLst/>
          </a:prstGeom>
        </p:spPr>
      </p:pic>
      <p:pic>
        <p:nvPicPr>
          <p:cNvPr id="9" name="그림 8">
            <a:extLst>
              <a:ext uri="{FF2B5EF4-FFF2-40B4-BE49-F238E27FC236}">
                <a16:creationId xmlns:a16="http://schemas.microsoft.com/office/drawing/2014/main" id="{8C62BCAD-AE37-BDDE-E7A6-F302A6F8C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589" y="2743200"/>
            <a:ext cx="2324418" cy="2324418"/>
          </a:xfrm>
          <a:prstGeom prst="rect">
            <a:avLst/>
          </a:prstGeom>
        </p:spPr>
      </p:pic>
      <p:pic>
        <p:nvPicPr>
          <p:cNvPr id="11" name="그림 10">
            <a:extLst>
              <a:ext uri="{FF2B5EF4-FFF2-40B4-BE49-F238E27FC236}">
                <a16:creationId xmlns:a16="http://schemas.microsoft.com/office/drawing/2014/main" id="{7A19886A-2BA0-91C9-9091-661055C32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38" y="2862262"/>
            <a:ext cx="2324418" cy="2324418"/>
          </a:xfrm>
          <a:prstGeom prst="rect">
            <a:avLst/>
          </a:prstGeom>
        </p:spPr>
      </p:pic>
      <p:sp>
        <p:nvSpPr>
          <p:cNvPr id="13" name="TextBox 12">
            <a:extLst>
              <a:ext uri="{FF2B5EF4-FFF2-40B4-BE49-F238E27FC236}">
                <a16:creationId xmlns:a16="http://schemas.microsoft.com/office/drawing/2014/main" id="{46BECF8C-3843-804F-D07A-A7981D8333F0}"/>
              </a:ext>
            </a:extLst>
          </p:cNvPr>
          <p:cNvSpPr txBox="1"/>
          <p:nvPr/>
        </p:nvSpPr>
        <p:spPr>
          <a:xfrm>
            <a:off x="619761" y="355600"/>
            <a:ext cx="5648959" cy="369332"/>
          </a:xfrm>
          <a:prstGeom prst="rect">
            <a:avLst/>
          </a:prstGeom>
          <a:noFill/>
        </p:spPr>
        <p:txBody>
          <a:bodyPr wrap="square" rtlCol="0">
            <a:spAutoFit/>
          </a:bodyPr>
          <a:lstStyle/>
          <a:p>
            <a:r>
              <a:rPr lang="ko-KR" altLang="en-US" dirty="0"/>
              <a:t>정규화 이미지</a:t>
            </a:r>
          </a:p>
        </p:txBody>
      </p:sp>
    </p:spTree>
    <p:extLst>
      <p:ext uri="{BB962C8B-B14F-4D97-AF65-F5344CB8AC3E}">
        <p14:creationId xmlns:p14="http://schemas.microsoft.com/office/powerpoint/2010/main" val="2374762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D78776AC-6385-F6CF-66B6-EED7D42BC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240" y="3525520"/>
            <a:ext cx="3180080" cy="3180080"/>
          </a:xfrm>
          <a:prstGeom prst="rect">
            <a:avLst/>
          </a:prstGeom>
        </p:spPr>
      </p:pic>
      <p:pic>
        <p:nvPicPr>
          <p:cNvPr id="8" name="그림 7">
            <a:extLst>
              <a:ext uri="{FF2B5EF4-FFF2-40B4-BE49-F238E27FC236}">
                <a16:creationId xmlns:a16="http://schemas.microsoft.com/office/drawing/2014/main" id="{B9D3885A-CC78-8658-CD83-22FAA5E96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30320"/>
            <a:ext cx="2702560" cy="2702560"/>
          </a:xfrm>
          <a:prstGeom prst="rect">
            <a:avLst/>
          </a:prstGeom>
        </p:spPr>
      </p:pic>
      <p:pic>
        <p:nvPicPr>
          <p:cNvPr id="10" name="그림 9">
            <a:extLst>
              <a:ext uri="{FF2B5EF4-FFF2-40B4-BE49-F238E27FC236}">
                <a16:creationId xmlns:a16="http://schemas.microsoft.com/office/drawing/2014/main" id="{A6F4D065-E220-F02B-800E-05CE67D2E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2240" y="3962400"/>
            <a:ext cx="2702560" cy="2702560"/>
          </a:xfrm>
          <a:prstGeom prst="rect">
            <a:avLst/>
          </a:prstGeom>
        </p:spPr>
      </p:pic>
      <p:pic>
        <p:nvPicPr>
          <p:cNvPr id="12" name="그림 11">
            <a:extLst>
              <a:ext uri="{FF2B5EF4-FFF2-40B4-BE49-F238E27FC236}">
                <a16:creationId xmlns:a16="http://schemas.microsoft.com/office/drawing/2014/main" id="{6C76FF35-2CF5-20C2-6AB3-49E31A8295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8200" y="533400"/>
            <a:ext cx="2997200" cy="2997200"/>
          </a:xfrm>
          <a:prstGeom prst="rect">
            <a:avLst/>
          </a:prstGeom>
        </p:spPr>
      </p:pic>
      <p:pic>
        <p:nvPicPr>
          <p:cNvPr id="14" name="그림 13">
            <a:extLst>
              <a:ext uri="{FF2B5EF4-FFF2-40B4-BE49-F238E27FC236}">
                <a16:creationId xmlns:a16="http://schemas.microsoft.com/office/drawing/2014/main" id="{462EA211-5EBB-937B-AF37-8C9B5DDD9B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5800" y="558800"/>
            <a:ext cx="2997200" cy="2997200"/>
          </a:xfrm>
          <a:prstGeom prst="rect">
            <a:avLst/>
          </a:prstGeom>
        </p:spPr>
      </p:pic>
      <p:pic>
        <p:nvPicPr>
          <p:cNvPr id="16" name="그림 15">
            <a:extLst>
              <a:ext uri="{FF2B5EF4-FFF2-40B4-BE49-F238E27FC236}">
                <a16:creationId xmlns:a16="http://schemas.microsoft.com/office/drawing/2014/main" id="{DCD32B37-274B-D4EF-3099-023928FD1D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200" y="558800"/>
            <a:ext cx="2997200" cy="2997200"/>
          </a:xfrm>
          <a:prstGeom prst="rect">
            <a:avLst/>
          </a:prstGeom>
        </p:spPr>
      </p:pic>
    </p:spTree>
    <p:extLst>
      <p:ext uri="{BB962C8B-B14F-4D97-AF65-F5344CB8AC3E}">
        <p14:creationId xmlns:p14="http://schemas.microsoft.com/office/powerpoint/2010/main" val="451788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380513-AEDD-C791-78C8-7CB5E4032EC4}"/>
              </a:ext>
            </a:extLst>
          </p:cNvPr>
          <p:cNvSpPr txBox="1"/>
          <p:nvPr/>
        </p:nvSpPr>
        <p:spPr>
          <a:xfrm>
            <a:off x="629920" y="254000"/>
            <a:ext cx="10576560" cy="369332"/>
          </a:xfrm>
          <a:prstGeom prst="rect">
            <a:avLst/>
          </a:prstGeom>
          <a:noFill/>
        </p:spPr>
        <p:txBody>
          <a:bodyPr wrap="square" rtlCol="0">
            <a:spAutoFit/>
          </a:bodyPr>
          <a:lstStyle/>
          <a:p>
            <a:r>
              <a:rPr lang="en-US" altLang="ko-KR" dirty="0"/>
              <a:t>3. </a:t>
            </a:r>
            <a:r>
              <a:rPr lang="ko-KR" altLang="en-US" dirty="0" err="1"/>
              <a:t>귀멸의</a:t>
            </a:r>
            <a:r>
              <a:rPr lang="ko-KR" altLang="en-US" dirty="0"/>
              <a:t> 칼날</a:t>
            </a:r>
            <a:endParaRPr lang="en-US" altLang="ko-KR" dirty="0"/>
          </a:p>
        </p:txBody>
      </p:sp>
      <p:pic>
        <p:nvPicPr>
          <p:cNvPr id="3" name="그림 2">
            <a:extLst>
              <a:ext uri="{FF2B5EF4-FFF2-40B4-BE49-F238E27FC236}">
                <a16:creationId xmlns:a16="http://schemas.microsoft.com/office/drawing/2014/main" id="{D337E09A-16CF-F57B-AD34-1CD8772B3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0" y="3974068"/>
            <a:ext cx="2484120" cy="2484120"/>
          </a:xfrm>
          <a:prstGeom prst="rect">
            <a:avLst/>
          </a:prstGeom>
        </p:spPr>
      </p:pic>
      <p:pic>
        <p:nvPicPr>
          <p:cNvPr id="6" name="그림 5">
            <a:extLst>
              <a:ext uri="{FF2B5EF4-FFF2-40B4-BE49-F238E27FC236}">
                <a16:creationId xmlns:a16="http://schemas.microsoft.com/office/drawing/2014/main" id="{90637D85-8E69-EF69-4651-041F467CD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4095988"/>
            <a:ext cx="2484120" cy="2484120"/>
          </a:xfrm>
          <a:prstGeom prst="rect">
            <a:avLst/>
          </a:prstGeom>
        </p:spPr>
      </p:pic>
      <p:pic>
        <p:nvPicPr>
          <p:cNvPr id="8" name="그림 7">
            <a:extLst>
              <a:ext uri="{FF2B5EF4-FFF2-40B4-BE49-F238E27FC236}">
                <a16:creationId xmlns:a16="http://schemas.microsoft.com/office/drawing/2014/main" id="{0CDA1C1B-4273-BBDD-EB3C-315CFE1EB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3200" y="858520"/>
            <a:ext cx="2743200" cy="2743200"/>
          </a:xfrm>
          <a:prstGeom prst="rect">
            <a:avLst/>
          </a:prstGeom>
        </p:spPr>
      </p:pic>
      <p:pic>
        <p:nvPicPr>
          <p:cNvPr id="10" name="그림 9">
            <a:extLst>
              <a:ext uri="{FF2B5EF4-FFF2-40B4-BE49-F238E27FC236}">
                <a16:creationId xmlns:a16="http://schemas.microsoft.com/office/drawing/2014/main" id="{87C91C1C-41E0-C1F4-8DBB-DE6E59C61A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0240" y="1061720"/>
            <a:ext cx="2743200" cy="2743200"/>
          </a:xfrm>
          <a:prstGeom prst="rect">
            <a:avLst/>
          </a:prstGeom>
        </p:spPr>
      </p:pic>
      <p:pic>
        <p:nvPicPr>
          <p:cNvPr id="12" name="그림 11">
            <a:extLst>
              <a:ext uri="{FF2B5EF4-FFF2-40B4-BE49-F238E27FC236}">
                <a16:creationId xmlns:a16="http://schemas.microsoft.com/office/drawing/2014/main" id="{7145D732-A4B3-FC02-2B09-8314FD8E6A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920" y="980440"/>
            <a:ext cx="2743200" cy="2743200"/>
          </a:xfrm>
          <a:prstGeom prst="rect">
            <a:avLst/>
          </a:prstGeom>
        </p:spPr>
      </p:pic>
    </p:spTree>
    <p:extLst>
      <p:ext uri="{BB962C8B-B14F-4D97-AF65-F5344CB8AC3E}">
        <p14:creationId xmlns:p14="http://schemas.microsoft.com/office/powerpoint/2010/main" val="1362144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F2AA0A-D792-34B8-138A-A41823FEDD66}"/>
              </a:ext>
            </a:extLst>
          </p:cNvPr>
          <p:cNvSpPr txBox="1"/>
          <p:nvPr/>
        </p:nvSpPr>
        <p:spPr>
          <a:xfrm>
            <a:off x="264160" y="406400"/>
            <a:ext cx="11856720" cy="4893647"/>
          </a:xfrm>
          <a:prstGeom prst="rect">
            <a:avLst/>
          </a:prstGeom>
          <a:noFill/>
        </p:spPr>
        <p:txBody>
          <a:bodyPr wrap="square" rtlCol="0">
            <a:spAutoFit/>
          </a:bodyPr>
          <a:lstStyle/>
          <a:p>
            <a:r>
              <a:rPr lang="en-US" altLang="ko-KR" sz="2400" b="1" dirty="0"/>
              <a:t>"</a:t>
            </a:r>
            <a:r>
              <a:rPr lang="en-US" altLang="ko-KR" sz="2400" b="1" dirty="0" err="1"/>
              <a:t>class_prompt</a:t>
            </a:r>
            <a:r>
              <a:rPr lang="en-US" altLang="ko-KR" sz="2400" b="1" dirty="0"/>
              <a:t>": "in anime style, good performance,</a:t>
            </a:r>
          </a:p>
          <a:p>
            <a:r>
              <a:rPr lang="en-US" altLang="ko-KR" sz="2400" b="1" dirty="0"/>
              <a:t>		 illustration, highly detailed eyes, highly detailed face, 4k, 8k, 			good quality",</a:t>
            </a:r>
          </a:p>
          <a:p>
            <a:r>
              <a:rPr lang="en-US" altLang="ko-KR" sz="2400" b="1" dirty="0"/>
              <a:t>==&gt; 4k, 8k</a:t>
            </a:r>
            <a:r>
              <a:rPr lang="ko-KR" altLang="en-US" sz="2400" b="1" dirty="0"/>
              <a:t>로 하니까 좀 더 화질이 좋아지고</a:t>
            </a:r>
            <a:r>
              <a:rPr lang="en-US" altLang="ko-KR" sz="2400" b="1" dirty="0"/>
              <a:t>, highly detailed eyes</a:t>
            </a:r>
            <a:r>
              <a:rPr lang="ko-KR" altLang="en-US" sz="2400" b="1" dirty="0"/>
              <a:t>로 하니까 눈을 더 집중적으로 생성한 </a:t>
            </a:r>
            <a:r>
              <a:rPr lang="en-US" altLang="ko-KR" sz="2400" b="1" dirty="0"/>
              <a:t>image</a:t>
            </a:r>
            <a:r>
              <a:rPr lang="ko-KR" altLang="en-US" sz="2400" b="1" dirty="0"/>
              <a:t>도 보였다</a:t>
            </a:r>
            <a:r>
              <a:rPr lang="en-US" altLang="ko-KR" sz="2400" b="1" dirty="0"/>
              <a:t>.</a:t>
            </a:r>
            <a:r>
              <a:rPr lang="ko-KR" altLang="en-US" sz="2400" b="1" dirty="0"/>
              <a:t>실제적으로도 눈을 잘 그려준다</a:t>
            </a:r>
            <a:r>
              <a:rPr lang="en-US" altLang="ko-KR" sz="2400" b="1" dirty="0"/>
              <a:t>.</a:t>
            </a:r>
          </a:p>
          <a:p>
            <a:endParaRPr lang="en-US" altLang="ko-KR" sz="2400" b="1" dirty="0"/>
          </a:p>
          <a:p>
            <a:pPr marL="342900" indent="-342900">
              <a:buFont typeface="Wingdings" panose="05000000000000000000" pitchFamily="2" charset="2"/>
              <a:buChar char="è"/>
            </a:pPr>
            <a:r>
              <a:rPr lang="ko-KR" altLang="en-US" sz="2400" b="1" dirty="0">
                <a:sym typeface="Wingdings" panose="05000000000000000000" pitchFamily="2" charset="2"/>
              </a:rPr>
              <a:t>정규화 이미지도 색다르게 넣을 수 있다는 걸 알게 됨</a:t>
            </a:r>
            <a:r>
              <a:rPr lang="en-US" altLang="ko-KR" sz="2400" b="1" dirty="0">
                <a:sym typeface="Wingdings" panose="05000000000000000000" pitchFamily="2" charset="2"/>
              </a:rPr>
              <a:t>. </a:t>
            </a:r>
            <a:r>
              <a:rPr lang="ko-KR" altLang="en-US" sz="2400" b="1" dirty="0">
                <a:sym typeface="Wingdings" panose="05000000000000000000" pitchFamily="2" charset="2"/>
              </a:rPr>
              <a:t>이게 어떤 영향이 끼치는 지는 알아봐야 된다</a:t>
            </a:r>
            <a:r>
              <a:rPr lang="en-US" altLang="ko-KR" sz="2400" b="1" dirty="0">
                <a:sym typeface="Wingdings" panose="05000000000000000000" pitchFamily="2" charset="2"/>
              </a:rPr>
              <a:t>. ( my style</a:t>
            </a:r>
            <a:r>
              <a:rPr lang="ko-KR" altLang="en-US" sz="2400" b="1" dirty="0">
                <a:sym typeface="Wingdings" panose="05000000000000000000" pitchFamily="2" charset="2"/>
              </a:rPr>
              <a:t>에서 나옴</a:t>
            </a:r>
            <a:r>
              <a:rPr lang="en-US" altLang="ko-KR" sz="2400" b="1" dirty="0">
                <a:sym typeface="Wingdings" panose="05000000000000000000" pitchFamily="2" charset="2"/>
              </a:rPr>
              <a:t>)</a:t>
            </a:r>
          </a:p>
          <a:p>
            <a:pPr marL="342900" indent="-342900">
              <a:buFont typeface="Wingdings" panose="05000000000000000000" pitchFamily="2" charset="2"/>
              <a:buChar char="è"/>
            </a:pPr>
            <a:endParaRPr lang="en-US" altLang="ko-KR" sz="2400" b="1" dirty="0">
              <a:sym typeface="Wingdings" panose="05000000000000000000" pitchFamily="2" charset="2"/>
            </a:endParaRPr>
          </a:p>
          <a:p>
            <a:pPr marL="342900" indent="-342900">
              <a:buFont typeface="Wingdings" panose="05000000000000000000" pitchFamily="2" charset="2"/>
              <a:buChar char="è"/>
            </a:pPr>
            <a:r>
              <a:rPr lang="en-US" altLang="ko-KR" sz="2400" b="1" dirty="0"/>
              <a:t>highly detailed eyes</a:t>
            </a:r>
            <a:r>
              <a:rPr lang="ko-KR" altLang="en-US" sz="2400" b="1" dirty="0"/>
              <a:t>를 넣지 않은 </a:t>
            </a:r>
            <a:r>
              <a:rPr lang="en-US" altLang="ko-KR" sz="2400" b="1" dirty="0"/>
              <a:t>model</a:t>
            </a:r>
            <a:r>
              <a:rPr lang="ko-KR" altLang="en-US" sz="2400" b="1" dirty="0"/>
              <a:t>은 </a:t>
            </a:r>
            <a:r>
              <a:rPr lang="ko-KR" altLang="en-US" sz="2400" b="1" dirty="0" err="1"/>
              <a:t>어떤지</a:t>
            </a:r>
            <a:r>
              <a:rPr lang="ko-KR" altLang="en-US" sz="2400" b="1" dirty="0"/>
              <a:t> </a:t>
            </a:r>
            <a:r>
              <a:rPr lang="ko-KR" altLang="en-US" sz="2400" b="1" dirty="0" err="1"/>
              <a:t>봐야된다</a:t>
            </a:r>
            <a:r>
              <a:rPr lang="en-US" altLang="ko-KR" sz="2400" b="1" dirty="0"/>
              <a:t>.==&gt;</a:t>
            </a:r>
            <a:r>
              <a:rPr lang="ko-KR" altLang="en-US" sz="2400" b="1" dirty="0"/>
              <a:t>성능 차이가 별로 없다</a:t>
            </a:r>
            <a:r>
              <a:rPr lang="en-US" altLang="ko-KR" sz="2400" b="1" dirty="0"/>
              <a:t>. Prompt</a:t>
            </a:r>
            <a:r>
              <a:rPr lang="ko-KR" altLang="en-US" sz="2400" b="1" dirty="0"/>
              <a:t>로 해결 가능</a:t>
            </a:r>
            <a:r>
              <a:rPr lang="en-US" altLang="ko-KR" sz="2400" b="1" dirty="0"/>
              <a:t>.</a:t>
            </a:r>
          </a:p>
          <a:p>
            <a:endParaRPr lang="en-US" altLang="ko-KR" sz="2400" b="1" dirty="0"/>
          </a:p>
          <a:p>
            <a:pPr marL="342900" indent="-342900">
              <a:buFont typeface="Wingdings" panose="05000000000000000000" pitchFamily="2" charset="2"/>
              <a:buChar char="è"/>
            </a:pPr>
            <a:r>
              <a:rPr lang="ko-KR" altLang="en-US" sz="2400" b="1" dirty="0" err="1"/>
              <a:t>귀멸의</a:t>
            </a:r>
            <a:r>
              <a:rPr lang="ko-KR" altLang="en-US" sz="2400" b="1" dirty="0"/>
              <a:t> 칼날 </a:t>
            </a:r>
            <a:r>
              <a:rPr lang="en-US" altLang="ko-KR" sz="2400" b="1" dirty="0"/>
              <a:t>style</a:t>
            </a:r>
            <a:r>
              <a:rPr lang="ko-KR" altLang="en-US" sz="2400" b="1" dirty="0"/>
              <a:t>은 </a:t>
            </a:r>
            <a:r>
              <a:rPr lang="en-US" altLang="ko-KR" sz="2400" b="1" dirty="0"/>
              <a:t>training step &amp; </a:t>
            </a:r>
            <a:r>
              <a:rPr lang="ko-KR" altLang="en-US" sz="2400" b="1" dirty="0"/>
              <a:t>정규화 이미지 수를 기준으로 실험</a:t>
            </a:r>
            <a:endParaRPr lang="en-US" altLang="ko-KR" sz="2400" b="1" dirty="0"/>
          </a:p>
        </p:txBody>
      </p:sp>
    </p:spTree>
    <p:extLst>
      <p:ext uri="{BB962C8B-B14F-4D97-AF65-F5344CB8AC3E}">
        <p14:creationId xmlns:p14="http://schemas.microsoft.com/office/powerpoint/2010/main" val="31343022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F380513-AEDD-C791-78C8-7CB5E4032EC4}"/>
              </a:ext>
            </a:extLst>
          </p:cNvPr>
          <p:cNvSpPr txBox="1"/>
          <p:nvPr/>
        </p:nvSpPr>
        <p:spPr>
          <a:xfrm>
            <a:off x="629920" y="254000"/>
            <a:ext cx="10576560" cy="1200329"/>
          </a:xfrm>
          <a:prstGeom prst="rect">
            <a:avLst/>
          </a:prstGeom>
          <a:noFill/>
        </p:spPr>
        <p:txBody>
          <a:bodyPr wrap="square" rtlCol="0">
            <a:spAutoFit/>
          </a:bodyPr>
          <a:lstStyle/>
          <a:p>
            <a:r>
              <a:rPr lang="en-US" altLang="ko-KR" dirty="0"/>
              <a:t>Training</a:t>
            </a:r>
            <a:r>
              <a:rPr lang="ko-KR" altLang="en-US" dirty="0"/>
              <a:t> </a:t>
            </a:r>
            <a:r>
              <a:rPr lang="en-US" altLang="ko-KR" dirty="0"/>
              <a:t>step</a:t>
            </a:r>
            <a:r>
              <a:rPr lang="ko-KR" altLang="en-US" dirty="0"/>
              <a:t> </a:t>
            </a:r>
            <a:r>
              <a:rPr lang="en-US" altLang="ko-KR" dirty="0"/>
              <a:t>2000,</a:t>
            </a:r>
            <a:r>
              <a:rPr lang="ko-KR" altLang="en-US" dirty="0"/>
              <a:t> </a:t>
            </a:r>
            <a:r>
              <a:rPr lang="en-US" altLang="ko-KR" dirty="0"/>
              <a:t>regular 100 -&gt; </a:t>
            </a:r>
            <a:r>
              <a:rPr lang="ko-KR" altLang="en-US" dirty="0"/>
              <a:t>가장 일반적</a:t>
            </a:r>
            <a:endParaRPr lang="en-US" altLang="ko-KR" dirty="0"/>
          </a:p>
          <a:p>
            <a:endParaRPr lang="en-US" altLang="ko-KR" dirty="0"/>
          </a:p>
          <a:p>
            <a:r>
              <a:rPr lang="ko-KR" altLang="en-US" dirty="0"/>
              <a:t>정규화 이미지</a:t>
            </a:r>
            <a:endParaRPr lang="en-US" altLang="ko-KR" dirty="0"/>
          </a:p>
          <a:p>
            <a:endParaRPr lang="ko-KR" altLang="en-US" dirty="0"/>
          </a:p>
        </p:txBody>
      </p:sp>
      <p:pic>
        <p:nvPicPr>
          <p:cNvPr id="6" name="그림 5">
            <a:extLst>
              <a:ext uri="{FF2B5EF4-FFF2-40B4-BE49-F238E27FC236}">
                <a16:creationId xmlns:a16="http://schemas.microsoft.com/office/drawing/2014/main" id="{1E31494F-2BC1-1A59-7797-5D05D064A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20" y="3744668"/>
            <a:ext cx="2887982" cy="2887982"/>
          </a:xfrm>
          <a:prstGeom prst="rect">
            <a:avLst/>
          </a:prstGeom>
        </p:spPr>
      </p:pic>
      <p:pic>
        <p:nvPicPr>
          <p:cNvPr id="8" name="그림 7">
            <a:extLst>
              <a:ext uri="{FF2B5EF4-FFF2-40B4-BE49-F238E27FC236}">
                <a16:creationId xmlns:a16="http://schemas.microsoft.com/office/drawing/2014/main" id="{438937EB-F80E-ACA7-8A7D-79FC00CDA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760" y="3846643"/>
            <a:ext cx="2926080" cy="2926080"/>
          </a:xfrm>
          <a:prstGeom prst="rect">
            <a:avLst/>
          </a:prstGeom>
        </p:spPr>
      </p:pic>
      <p:pic>
        <p:nvPicPr>
          <p:cNvPr id="10" name="그림 9">
            <a:extLst>
              <a:ext uri="{FF2B5EF4-FFF2-40B4-BE49-F238E27FC236}">
                <a16:creationId xmlns:a16="http://schemas.microsoft.com/office/drawing/2014/main" id="{C429DA28-018F-A047-BB1E-F785FDD290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360" y="3429000"/>
            <a:ext cx="2926080" cy="2926080"/>
          </a:xfrm>
          <a:prstGeom prst="rect">
            <a:avLst/>
          </a:prstGeom>
        </p:spPr>
      </p:pic>
      <p:pic>
        <p:nvPicPr>
          <p:cNvPr id="12" name="그림 11">
            <a:extLst>
              <a:ext uri="{FF2B5EF4-FFF2-40B4-BE49-F238E27FC236}">
                <a16:creationId xmlns:a16="http://schemas.microsoft.com/office/drawing/2014/main" id="{C037B1ED-F807-F409-F66F-BA2B3EC2F8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0580" y="929640"/>
            <a:ext cx="2631440" cy="2631440"/>
          </a:xfrm>
          <a:prstGeom prst="rect">
            <a:avLst/>
          </a:prstGeom>
        </p:spPr>
      </p:pic>
      <p:pic>
        <p:nvPicPr>
          <p:cNvPr id="14" name="그림 13">
            <a:extLst>
              <a:ext uri="{FF2B5EF4-FFF2-40B4-BE49-F238E27FC236}">
                <a16:creationId xmlns:a16="http://schemas.microsoft.com/office/drawing/2014/main" id="{468D25DF-2CA3-E90C-157A-73D40F6984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3530" y="645336"/>
            <a:ext cx="2631440" cy="2631440"/>
          </a:xfrm>
          <a:prstGeom prst="rect">
            <a:avLst/>
          </a:prstGeom>
        </p:spPr>
      </p:pic>
      <p:pic>
        <p:nvPicPr>
          <p:cNvPr id="16" name="그림 15">
            <a:extLst>
              <a:ext uri="{FF2B5EF4-FFF2-40B4-BE49-F238E27FC236}">
                <a16:creationId xmlns:a16="http://schemas.microsoft.com/office/drawing/2014/main" id="{9DF5AA26-D21F-B1FC-7AC6-6688CBFDD4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9040" y="1180009"/>
            <a:ext cx="2631440" cy="2631440"/>
          </a:xfrm>
          <a:prstGeom prst="rect">
            <a:avLst/>
          </a:prstGeom>
        </p:spPr>
      </p:pic>
    </p:spTree>
    <p:extLst>
      <p:ext uri="{BB962C8B-B14F-4D97-AF65-F5344CB8AC3E}">
        <p14:creationId xmlns:p14="http://schemas.microsoft.com/office/powerpoint/2010/main" val="1603572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a:extLst>
              <a:ext uri="{FF2B5EF4-FFF2-40B4-BE49-F238E27FC236}">
                <a16:creationId xmlns:a16="http://schemas.microsoft.com/office/drawing/2014/main" id="{8AD19DA4-5B59-3AFB-9EEB-87A3BA07944D}"/>
              </a:ext>
            </a:extLst>
          </p:cNvPr>
          <p:cNvSpPr>
            <a:spLocks noGrp="1"/>
          </p:cNvSpPr>
          <p:nvPr>
            <p:ph type="title"/>
          </p:nvPr>
        </p:nvSpPr>
        <p:spPr>
          <a:xfrm>
            <a:off x="838200" y="365125"/>
            <a:ext cx="10515600" cy="1325563"/>
          </a:xfrm>
        </p:spPr>
        <p:txBody>
          <a:bodyPr/>
          <a:lstStyle/>
          <a:p>
            <a:r>
              <a:rPr lang="en-US" altLang="ko-KR" dirty="0"/>
              <a:t>Training in </a:t>
            </a:r>
            <a:r>
              <a:rPr lang="en-US" altLang="ko-KR" dirty="0" err="1"/>
              <a:t>Colab</a:t>
            </a:r>
            <a:endParaRPr lang="ko-KR" altLang="en-US" dirty="0"/>
          </a:p>
        </p:txBody>
      </p:sp>
      <p:sp>
        <p:nvSpPr>
          <p:cNvPr id="7" name="TextBox 6">
            <a:extLst>
              <a:ext uri="{FF2B5EF4-FFF2-40B4-BE49-F238E27FC236}">
                <a16:creationId xmlns:a16="http://schemas.microsoft.com/office/drawing/2014/main" id="{EA548AF6-711F-51BA-1101-C7C240998018}"/>
              </a:ext>
            </a:extLst>
          </p:cNvPr>
          <p:cNvSpPr txBox="1"/>
          <p:nvPr/>
        </p:nvSpPr>
        <p:spPr>
          <a:xfrm>
            <a:off x="609600" y="1684656"/>
            <a:ext cx="10464800" cy="646331"/>
          </a:xfrm>
          <a:prstGeom prst="rect">
            <a:avLst/>
          </a:prstGeom>
          <a:noFill/>
        </p:spPr>
        <p:txBody>
          <a:bodyPr wrap="square" rtlCol="0">
            <a:spAutoFit/>
          </a:bodyPr>
          <a:lstStyle/>
          <a:p>
            <a:r>
              <a:rPr lang="ko-KR" altLang="en-US" dirty="0"/>
              <a:t>기본적으로 </a:t>
            </a:r>
            <a:r>
              <a:rPr lang="en-US" altLang="ko-KR" dirty="0"/>
              <a:t>stable diffusion web </a:t>
            </a:r>
            <a:r>
              <a:rPr lang="en-US" altLang="ko-KR" dirty="0" err="1"/>
              <a:t>ui</a:t>
            </a:r>
            <a:r>
              <a:rPr lang="en-US" altLang="ko-KR" dirty="0"/>
              <a:t> extension</a:t>
            </a:r>
            <a:r>
              <a:rPr lang="ko-KR" altLang="en-US" dirty="0"/>
              <a:t>에 </a:t>
            </a:r>
            <a:r>
              <a:rPr lang="en-US" altLang="ko-KR" dirty="0" err="1"/>
              <a:t>dreambooth</a:t>
            </a:r>
            <a:r>
              <a:rPr lang="ko-KR" altLang="en-US" dirty="0"/>
              <a:t>가 존재하지만</a:t>
            </a:r>
            <a:r>
              <a:rPr lang="en-US" altLang="ko-KR" dirty="0"/>
              <a:t>, 8GB</a:t>
            </a:r>
            <a:r>
              <a:rPr lang="ko-KR" altLang="en-US" dirty="0"/>
              <a:t> </a:t>
            </a:r>
            <a:r>
              <a:rPr lang="en-US" altLang="ko-KR" dirty="0"/>
              <a:t>VRAM</a:t>
            </a:r>
            <a:r>
              <a:rPr lang="ko-KR" altLang="en-US" dirty="0"/>
              <a:t>을 가지고 있는 </a:t>
            </a:r>
            <a:r>
              <a:rPr lang="ko-KR" altLang="en-US" dirty="0" err="1"/>
              <a:t>데스크탑으로</a:t>
            </a:r>
            <a:r>
              <a:rPr lang="ko-KR" altLang="en-US" dirty="0"/>
              <a:t> </a:t>
            </a:r>
            <a:r>
              <a:rPr lang="en-US" altLang="ko-KR" dirty="0"/>
              <a:t>import</a:t>
            </a:r>
            <a:r>
              <a:rPr lang="ko-KR" altLang="en-US" dirty="0"/>
              <a:t>가 안되기 때문에 </a:t>
            </a:r>
            <a:r>
              <a:rPr lang="en-US" altLang="ko-KR" dirty="0" err="1"/>
              <a:t>colab</a:t>
            </a:r>
            <a:r>
              <a:rPr lang="ko-KR" altLang="en-US" dirty="0"/>
              <a:t>으로 학습시킨 </a:t>
            </a:r>
            <a:r>
              <a:rPr lang="en-US" altLang="ko-KR" dirty="0" err="1"/>
              <a:t>ckpt</a:t>
            </a:r>
            <a:r>
              <a:rPr lang="en-US" altLang="ko-KR" dirty="0"/>
              <a:t> file</a:t>
            </a:r>
            <a:r>
              <a:rPr lang="ko-KR" altLang="en-US" dirty="0"/>
              <a:t>을 다운받아서 가지고 온다</a:t>
            </a:r>
            <a:r>
              <a:rPr lang="en-US" altLang="ko-KR" dirty="0"/>
              <a:t>.</a:t>
            </a:r>
            <a:endParaRPr lang="ko-KR" altLang="en-US" dirty="0"/>
          </a:p>
        </p:txBody>
      </p:sp>
      <p:sp>
        <p:nvSpPr>
          <p:cNvPr id="9" name="TextBox 8">
            <a:extLst>
              <a:ext uri="{FF2B5EF4-FFF2-40B4-BE49-F238E27FC236}">
                <a16:creationId xmlns:a16="http://schemas.microsoft.com/office/drawing/2014/main" id="{A1826C5F-214E-39EA-33FF-56E05A93FD99}"/>
              </a:ext>
            </a:extLst>
          </p:cNvPr>
          <p:cNvSpPr txBox="1"/>
          <p:nvPr/>
        </p:nvSpPr>
        <p:spPr>
          <a:xfrm>
            <a:off x="609600" y="2640887"/>
            <a:ext cx="10312400" cy="923330"/>
          </a:xfrm>
          <a:prstGeom prst="rect">
            <a:avLst/>
          </a:prstGeom>
          <a:noFill/>
        </p:spPr>
        <p:txBody>
          <a:bodyPr wrap="square">
            <a:spAutoFit/>
          </a:bodyPr>
          <a:lstStyle/>
          <a:p>
            <a:r>
              <a:rPr lang="en-US" altLang="ko-KR" dirty="0" err="1">
                <a:hlinkClick r:id="rId2"/>
              </a:rPr>
              <a:t>DreamBooth_Stable_Diffusion.ipynb</a:t>
            </a:r>
            <a:r>
              <a:rPr lang="en-US" altLang="ko-KR" dirty="0">
                <a:hlinkClick r:id="rId2"/>
              </a:rPr>
              <a:t> - </a:t>
            </a:r>
            <a:r>
              <a:rPr lang="en-US" altLang="ko-KR" dirty="0" err="1">
                <a:hlinkClick r:id="rId2"/>
              </a:rPr>
              <a:t>Colaboratory</a:t>
            </a:r>
            <a:r>
              <a:rPr lang="en-US" altLang="ko-KR" dirty="0">
                <a:hlinkClick r:id="rId2"/>
              </a:rPr>
              <a:t> (google.com)</a:t>
            </a:r>
            <a:endParaRPr lang="en-US" altLang="ko-KR" dirty="0"/>
          </a:p>
          <a:p>
            <a:endParaRPr lang="en-US" altLang="ko-KR" dirty="0"/>
          </a:p>
          <a:p>
            <a:r>
              <a:rPr lang="en-US" altLang="ko-KR" dirty="0"/>
              <a:t>Web</a:t>
            </a:r>
            <a:r>
              <a:rPr lang="ko-KR" altLang="en-US" dirty="0"/>
              <a:t> </a:t>
            </a:r>
            <a:r>
              <a:rPr lang="en-US" altLang="ko-KR" dirty="0" err="1"/>
              <a:t>ui</a:t>
            </a:r>
            <a:r>
              <a:rPr lang="ko-KR" altLang="en-US" dirty="0"/>
              <a:t>에서 </a:t>
            </a:r>
            <a:r>
              <a:rPr lang="en-US" altLang="ko-KR" dirty="0"/>
              <a:t>extension</a:t>
            </a:r>
            <a:r>
              <a:rPr lang="ko-KR" altLang="en-US" dirty="0"/>
              <a:t>으로 다운받는 </a:t>
            </a:r>
            <a:r>
              <a:rPr lang="en-US" altLang="ko-KR" dirty="0" err="1"/>
              <a:t>dreambooth</a:t>
            </a:r>
            <a:r>
              <a:rPr lang="ko-KR" altLang="en-US" dirty="0"/>
              <a:t>가 해당 </a:t>
            </a:r>
            <a:r>
              <a:rPr lang="en-US" altLang="ko-KR" dirty="0" err="1"/>
              <a:t>colab</a:t>
            </a:r>
            <a:r>
              <a:rPr lang="ko-KR" altLang="en-US" dirty="0"/>
              <a:t>에서 사용하는 것과 동일함</a:t>
            </a:r>
            <a:r>
              <a:rPr lang="en-US" altLang="ko-KR" dirty="0"/>
              <a:t>.</a:t>
            </a:r>
            <a:endParaRPr lang="ko-KR" altLang="en-US" dirty="0"/>
          </a:p>
        </p:txBody>
      </p:sp>
    </p:spTree>
    <p:extLst>
      <p:ext uri="{BB962C8B-B14F-4D97-AF65-F5344CB8AC3E}">
        <p14:creationId xmlns:p14="http://schemas.microsoft.com/office/powerpoint/2010/main" val="41876950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14306472-9446-4179-0689-92D901B8D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4091" y="3590687"/>
            <a:ext cx="2957235" cy="2957235"/>
          </a:xfrm>
          <a:prstGeom prst="rect">
            <a:avLst/>
          </a:prstGeom>
        </p:spPr>
      </p:pic>
      <p:pic>
        <p:nvPicPr>
          <p:cNvPr id="9" name="그림 8">
            <a:extLst>
              <a:ext uri="{FF2B5EF4-FFF2-40B4-BE49-F238E27FC236}">
                <a16:creationId xmlns:a16="http://schemas.microsoft.com/office/drawing/2014/main" id="{321861A1-767F-C760-CBAD-59265A110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120" y="3438068"/>
            <a:ext cx="3262471" cy="3262471"/>
          </a:xfrm>
          <a:prstGeom prst="rect">
            <a:avLst/>
          </a:prstGeom>
        </p:spPr>
      </p:pic>
      <p:pic>
        <p:nvPicPr>
          <p:cNvPr id="11" name="그림 10">
            <a:extLst>
              <a:ext uri="{FF2B5EF4-FFF2-40B4-BE49-F238E27FC236}">
                <a16:creationId xmlns:a16="http://schemas.microsoft.com/office/drawing/2014/main" id="{074DB6CB-0EA9-54B8-6DFB-1A798EB82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910" y="3710384"/>
            <a:ext cx="2632551" cy="2632551"/>
          </a:xfrm>
          <a:prstGeom prst="rect">
            <a:avLst/>
          </a:prstGeom>
        </p:spPr>
      </p:pic>
      <p:pic>
        <p:nvPicPr>
          <p:cNvPr id="13" name="그림 12">
            <a:extLst>
              <a:ext uri="{FF2B5EF4-FFF2-40B4-BE49-F238E27FC236}">
                <a16:creationId xmlns:a16="http://schemas.microsoft.com/office/drawing/2014/main" id="{21269E3D-CBC6-7330-4251-2878AA65D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149" y="3429000"/>
            <a:ext cx="3262471" cy="3262471"/>
          </a:xfrm>
          <a:prstGeom prst="rect">
            <a:avLst/>
          </a:prstGeom>
        </p:spPr>
      </p:pic>
      <p:pic>
        <p:nvPicPr>
          <p:cNvPr id="15" name="그림 14">
            <a:extLst>
              <a:ext uri="{FF2B5EF4-FFF2-40B4-BE49-F238E27FC236}">
                <a16:creationId xmlns:a16="http://schemas.microsoft.com/office/drawing/2014/main" id="{E8643B37-4CEA-EDD4-1A8A-8B0B6C8379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1669" y="515065"/>
            <a:ext cx="2752249" cy="2752249"/>
          </a:xfrm>
          <a:prstGeom prst="rect">
            <a:avLst/>
          </a:prstGeom>
        </p:spPr>
      </p:pic>
      <p:pic>
        <p:nvPicPr>
          <p:cNvPr id="17" name="그림 16">
            <a:extLst>
              <a:ext uri="{FF2B5EF4-FFF2-40B4-BE49-F238E27FC236}">
                <a16:creationId xmlns:a16="http://schemas.microsoft.com/office/drawing/2014/main" id="{6C4A56A2-E12D-B38F-C7DB-421FAF0356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1038" y="515065"/>
            <a:ext cx="2752249" cy="2752249"/>
          </a:xfrm>
          <a:prstGeom prst="rect">
            <a:avLst/>
          </a:prstGeom>
        </p:spPr>
      </p:pic>
      <p:pic>
        <p:nvPicPr>
          <p:cNvPr id="19" name="그림 18">
            <a:extLst>
              <a:ext uri="{FF2B5EF4-FFF2-40B4-BE49-F238E27FC236}">
                <a16:creationId xmlns:a16="http://schemas.microsoft.com/office/drawing/2014/main" id="{68B60F2F-24D7-2047-DE28-270F133177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2638" y="515065"/>
            <a:ext cx="2752249" cy="2752249"/>
          </a:xfrm>
          <a:prstGeom prst="rect">
            <a:avLst/>
          </a:prstGeom>
        </p:spPr>
      </p:pic>
      <p:pic>
        <p:nvPicPr>
          <p:cNvPr id="21" name="그림 20">
            <a:extLst>
              <a:ext uri="{FF2B5EF4-FFF2-40B4-BE49-F238E27FC236}">
                <a16:creationId xmlns:a16="http://schemas.microsoft.com/office/drawing/2014/main" id="{979AE4DC-F864-CC92-883F-2EE32896D5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1863" y="541814"/>
            <a:ext cx="2752249" cy="2752249"/>
          </a:xfrm>
          <a:prstGeom prst="rect">
            <a:avLst/>
          </a:prstGeom>
        </p:spPr>
      </p:pic>
    </p:spTree>
    <p:extLst>
      <p:ext uri="{BB962C8B-B14F-4D97-AF65-F5344CB8AC3E}">
        <p14:creationId xmlns:p14="http://schemas.microsoft.com/office/powerpoint/2010/main" val="20687669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BCD7FE-3590-4DA4-33B2-26B8EA1A42E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4610EAD-AC25-CF0C-53B8-3BAEAE9B84AF}"/>
              </a:ext>
            </a:extLst>
          </p:cNvPr>
          <p:cNvSpPr>
            <a:spLocks noGrp="1"/>
          </p:cNvSpPr>
          <p:nvPr>
            <p:ph idx="1"/>
          </p:nvPr>
        </p:nvSpPr>
        <p:spPr/>
        <p:txBody>
          <a:bodyPr/>
          <a:lstStyle/>
          <a:p>
            <a:pPr marL="0" indent="0">
              <a:buNone/>
            </a:pPr>
            <a:r>
              <a:rPr lang="ko-KR" altLang="en-US" sz="2800" b="1" dirty="0"/>
              <a:t>다음에 나오는 실험들은 모두 </a:t>
            </a:r>
            <a:r>
              <a:rPr lang="en-US" altLang="ko-KR" sz="2800" b="1" dirty="0"/>
              <a:t>highly detailed face</a:t>
            </a:r>
            <a:r>
              <a:rPr lang="ko-KR" altLang="en-US" sz="2800" b="1" dirty="0"/>
              <a:t>를 빼고 실험함</a:t>
            </a:r>
            <a:r>
              <a:rPr lang="en-US" altLang="ko-KR" sz="2800" b="1" dirty="0"/>
              <a:t>.</a:t>
            </a:r>
          </a:p>
          <a:p>
            <a:pPr marL="0" indent="0">
              <a:buNone/>
            </a:pPr>
            <a:endParaRPr lang="en-US" altLang="ko-KR" b="1" dirty="0"/>
          </a:p>
          <a:p>
            <a:pPr marL="0" indent="0">
              <a:buNone/>
            </a:pPr>
            <a:r>
              <a:rPr lang="ko-KR" altLang="en-US" b="1" dirty="0"/>
              <a:t>따라서 정규화 이미지는 이제 계속 비슷하다</a:t>
            </a:r>
            <a:endParaRPr lang="en-US" altLang="ko-KR" b="1" dirty="0"/>
          </a:p>
          <a:p>
            <a:pPr marL="0" indent="0">
              <a:buNone/>
            </a:pPr>
            <a:endParaRPr lang="en-US" altLang="ko-KR" b="1" dirty="0"/>
          </a:p>
          <a:p>
            <a:pPr marL="0" indent="0">
              <a:buNone/>
            </a:pPr>
            <a:r>
              <a:rPr lang="en-US" altLang="ko-KR" b="1" dirty="0"/>
              <a:t>Training</a:t>
            </a:r>
            <a:r>
              <a:rPr lang="ko-KR" altLang="en-US" b="1" dirty="0"/>
              <a:t> </a:t>
            </a:r>
            <a:r>
              <a:rPr lang="en-US" altLang="ko-KR" b="1" dirty="0"/>
              <a:t>step</a:t>
            </a:r>
            <a:r>
              <a:rPr lang="ko-KR" altLang="en-US" b="1" dirty="0"/>
              <a:t> </a:t>
            </a:r>
            <a:r>
              <a:rPr lang="en-US" altLang="ko-KR" b="1" dirty="0"/>
              <a:t>2000</a:t>
            </a:r>
            <a:r>
              <a:rPr lang="ko-KR" altLang="en-US" b="1" dirty="0"/>
              <a:t> </a:t>
            </a:r>
            <a:r>
              <a:rPr lang="en-US" altLang="ko-KR" b="1" dirty="0"/>
              <a:t>~</a:t>
            </a:r>
            <a:r>
              <a:rPr lang="ko-KR" altLang="en-US" b="1" dirty="0"/>
              <a:t> </a:t>
            </a:r>
            <a:r>
              <a:rPr lang="en-US" altLang="ko-KR" b="1" dirty="0"/>
              <a:t>2800</a:t>
            </a:r>
          </a:p>
          <a:p>
            <a:pPr marL="0" indent="0">
              <a:buNone/>
            </a:pPr>
            <a:endParaRPr lang="en-US" altLang="ko-KR" b="1" dirty="0"/>
          </a:p>
          <a:p>
            <a:pPr marL="0" indent="0">
              <a:buNone/>
            </a:pPr>
            <a:r>
              <a:rPr lang="ko-KR" altLang="en-US" b="1" dirty="0"/>
              <a:t>정규화 이미지 </a:t>
            </a:r>
            <a:r>
              <a:rPr lang="en-US" altLang="ko-KR" b="1" dirty="0"/>
              <a:t>10, 50, 100 </a:t>
            </a:r>
            <a:r>
              <a:rPr lang="ko-KR" altLang="en-US" b="1" dirty="0"/>
              <a:t>의 값으로 실험</a:t>
            </a:r>
          </a:p>
        </p:txBody>
      </p:sp>
    </p:spTree>
    <p:extLst>
      <p:ext uri="{BB962C8B-B14F-4D97-AF65-F5344CB8AC3E}">
        <p14:creationId xmlns:p14="http://schemas.microsoft.com/office/powerpoint/2010/main" val="4153309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A2C67A-D5F2-34B8-6410-C2F11E34A7BD}"/>
              </a:ext>
            </a:extLst>
          </p:cNvPr>
          <p:cNvSpPr txBox="1"/>
          <p:nvPr/>
        </p:nvSpPr>
        <p:spPr>
          <a:xfrm>
            <a:off x="497840" y="324981"/>
            <a:ext cx="10454640" cy="923330"/>
          </a:xfrm>
          <a:prstGeom prst="rect">
            <a:avLst/>
          </a:prstGeom>
          <a:noFill/>
        </p:spPr>
        <p:txBody>
          <a:bodyPr wrap="square" rtlCol="0">
            <a:spAutoFit/>
          </a:bodyPr>
          <a:lstStyle/>
          <a:p>
            <a:r>
              <a:rPr lang="en-US" altLang="ko-KR" dirty="0"/>
              <a:t>Training</a:t>
            </a:r>
            <a:r>
              <a:rPr lang="ko-KR" altLang="en-US" dirty="0"/>
              <a:t> </a:t>
            </a:r>
            <a:r>
              <a:rPr lang="en-US" altLang="ko-KR" dirty="0"/>
              <a:t>step</a:t>
            </a:r>
            <a:r>
              <a:rPr lang="ko-KR" altLang="en-US" dirty="0"/>
              <a:t> </a:t>
            </a:r>
            <a:r>
              <a:rPr lang="en-US" altLang="ko-KR" dirty="0"/>
              <a:t>2000,</a:t>
            </a:r>
            <a:r>
              <a:rPr lang="ko-KR" altLang="en-US" dirty="0"/>
              <a:t> </a:t>
            </a:r>
            <a:r>
              <a:rPr lang="en-US" altLang="ko-KR" dirty="0"/>
              <a:t>regular 100 -&gt;</a:t>
            </a:r>
            <a:r>
              <a:rPr lang="ko-KR" altLang="en-US" dirty="0"/>
              <a:t> </a:t>
            </a:r>
            <a:r>
              <a:rPr lang="en-US" altLang="ko-KR" dirty="0"/>
              <a:t>2200,</a:t>
            </a:r>
            <a:r>
              <a:rPr lang="ko-KR" altLang="en-US" dirty="0"/>
              <a:t> </a:t>
            </a:r>
            <a:r>
              <a:rPr lang="en-US" altLang="ko-KR" dirty="0"/>
              <a:t>100</a:t>
            </a:r>
          </a:p>
          <a:p>
            <a:endParaRPr lang="en-US" altLang="ko-KR" dirty="0"/>
          </a:p>
          <a:p>
            <a:r>
              <a:rPr lang="ko-KR" altLang="en-US" dirty="0"/>
              <a:t>정규화 이미지</a:t>
            </a:r>
          </a:p>
        </p:txBody>
      </p:sp>
      <p:pic>
        <p:nvPicPr>
          <p:cNvPr id="6" name="그림 5">
            <a:extLst>
              <a:ext uri="{FF2B5EF4-FFF2-40B4-BE49-F238E27FC236}">
                <a16:creationId xmlns:a16="http://schemas.microsoft.com/office/drawing/2014/main" id="{66E7D68D-F1C6-4E29-8BEA-191C370B1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952" y="3601720"/>
            <a:ext cx="2976880" cy="2976880"/>
          </a:xfrm>
          <a:prstGeom prst="rect">
            <a:avLst/>
          </a:prstGeom>
        </p:spPr>
      </p:pic>
      <p:pic>
        <p:nvPicPr>
          <p:cNvPr id="8" name="그림 7">
            <a:extLst>
              <a:ext uri="{FF2B5EF4-FFF2-40B4-BE49-F238E27FC236}">
                <a16:creationId xmlns:a16="http://schemas.microsoft.com/office/drawing/2014/main" id="{6401C487-D1E8-5189-2D41-84DBAF657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7280" y="1073944"/>
            <a:ext cx="2527776" cy="2527776"/>
          </a:xfrm>
          <a:prstGeom prst="rect">
            <a:avLst/>
          </a:prstGeom>
        </p:spPr>
      </p:pic>
      <p:pic>
        <p:nvPicPr>
          <p:cNvPr id="10" name="그림 9">
            <a:extLst>
              <a:ext uri="{FF2B5EF4-FFF2-40B4-BE49-F238E27FC236}">
                <a16:creationId xmlns:a16="http://schemas.microsoft.com/office/drawing/2014/main" id="{B734B997-6C53-4EB5-3DE9-82FC004919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256" y="4050824"/>
            <a:ext cx="2527776" cy="2527776"/>
          </a:xfrm>
          <a:prstGeom prst="rect">
            <a:avLst/>
          </a:prstGeom>
        </p:spPr>
      </p:pic>
      <p:pic>
        <p:nvPicPr>
          <p:cNvPr id="12" name="그림 11">
            <a:extLst>
              <a:ext uri="{FF2B5EF4-FFF2-40B4-BE49-F238E27FC236}">
                <a16:creationId xmlns:a16="http://schemas.microsoft.com/office/drawing/2014/main" id="{7B07B951-3D69-CB5D-B898-05992F098E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9448" y="1298496"/>
            <a:ext cx="2527776" cy="2527776"/>
          </a:xfrm>
          <a:prstGeom prst="rect">
            <a:avLst/>
          </a:prstGeom>
        </p:spPr>
      </p:pic>
      <p:pic>
        <p:nvPicPr>
          <p:cNvPr id="14" name="그림 13">
            <a:extLst>
              <a:ext uri="{FF2B5EF4-FFF2-40B4-BE49-F238E27FC236}">
                <a16:creationId xmlns:a16="http://schemas.microsoft.com/office/drawing/2014/main" id="{A0B6585C-3F86-9FEB-21FF-498CCB67BE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604" y="1235750"/>
            <a:ext cx="2527776" cy="2527776"/>
          </a:xfrm>
          <a:prstGeom prst="rect">
            <a:avLst/>
          </a:prstGeom>
        </p:spPr>
      </p:pic>
    </p:spTree>
    <p:extLst>
      <p:ext uri="{BB962C8B-B14F-4D97-AF65-F5344CB8AC3E}">
        <p14:creationId xmlns:p14="http://schemas.microsoft.com/office/powerpoint/2010/main" val="22441682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내용 개체 틀 4">
            <a:extLst>
              <a:ext uri="{FF2B5EF4-FFF2-40B4-BE49-F238E27FC236}">
                <a16:creationId xmlns:a16="http://schemas.microsoft.com/office/drawing/2014/main" id="{6E348857-384C-5B3B-6EC1-16A06DFB0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9272" y="1430158"/>
            <a:ext cx="3140414" cy="3140414"/>
          </a:xfrm>
          <a:prstGeom prst="rect">
            <a:avLst/>
          </a:prstGeom>
        </p:spPr>
      </p:pic>
      <p:pic>
        <p:nvPicPr>
          <p:cNvPr id="11" name="그림 10">
            <a:extLst>
              <a:ext uri="{FF2B5EF4-FFF2-40B4-BE49-F238E27FC236}">
                <a16:creationId xmlns:a16="http://schemas.microsoft.com/office/drawing/2014/main" id="{F2F97FC2-875E-FCCD-1187-1295C127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2729" y="893763"/>
            <a:ext cx="3519646" cy="3519646"/>
          </a:xfrm>
          <a:prstGeom prst="rect">
            <a:avLst/>
          </a:prstGeom>
        </p:spPr>
      </p:pic>
      <p:pic>
        <p:nvPicPr>
          <p:cNvPr id="12" name="그림 11">
            <a:extLst>
              <a:ext uri="{FF2B5EF4-FFF2-40B4-BE49-F238E27FC236}">
                <a16:creationId xmlns:a16="http://schemas.microsoft.com/office/drawing/2014/main" id="{80F77493-FBF8-A042-6306-A12DF4F54F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105" y="1318398"/>
            <a:ext cx="3519646" cy="3519646"/>
          </a:xfrm>
          <a:prstGeom prst="rect">
            <a:avLst/>
          </a:prstGeom>
        </p:spPr>
      </p:pic>
    </p:spTree>
    <p:extLst>
      <p:ext uri="{BB962C8B-B14F-4D97-AF65-F5344CB8AC3E}">
        <p14:creationId xmlns:p14="http://schemas.microsoft.com/office/powerpoint/2010/main" val="1673258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688F17-FA89-98A3-D905-70456EAB1257}"/>
              </a:ext>
            </a:extLst>
          </p:cNvPr>
          <p:cNvSpPr txBox="1"/>
          <p:nvPr/>
        </p:nvSpPr>
        <p:spPr>
          <a:xfrm>
            <a:off x="497840" y="324981"/>
            <a:ext cx="10454640" cy="646331"/>
          </a:xfrm>
          <a:prstGeom prst="rect">
            <a:avLst/>
          </a:prstGeom>
          <a:noFill/>
        </p:spPr>
        <p:txBody>
          <a:bodyPr wrap="square" rtlCol="0">
            <a:spAutoFit/>
          </a:bodyPr>
          <a:lstStyle/>
          <a:p>
            <a:r>
              <a:rPr lang="en-US" altLang="ko-KR" dirty="0"/>
              <a:t>Training</a:t>
            </a:r>
            <a:r>
              <a:rPr lang="ko-KR" altLang="en-US" dirty="0"/>
              <a:t> </a:t>
            </a:r>
            <a:r>
              <a:rPr lang="en-US" altLang="ko-KR" dirty="0"/>
              <a:t>step</a:t>
            </a:r>
            <a:r>
              <a:rPr lang="ko-KR" altLang="en-US" dirty="0"/>
              <a:t> </a:t>
            </a:r>
            <a:r>
              <a:rPr lang="en-US" altLang="ko-KR" dirty="0"/>
              <a:t>2000,</a:t>
            </a:r>
            <a:r>
              <a:rPr lang="ko-KR" altLang="en-US" dirty="0"/>
              <a:t> </a:t>
            </a:r>
            <a:r>
              <a:rPr lang="en-US" altLang="ko-KR" dirty="0"/>
              <a:t>regular 100 -&gt;</a:t>
            </a:r>
            <a:r>
              <a:rPr lang="ko-KR" altLang="en-US" dirty="0"/>
              <a:t> </a:t>
            </a:r>
            <a:r>
              <a:rPr lang="en-US" altLang="ko-KR" dirty="0"/>
              <a:t>2200,</a:t>
            </a:r>
            <a:r>
              <a:rPr lang="ko-KR" altLang="en-US" dirty="0"/>
              <a:t> </a:t>
            </a:r>
            <a:r>
              <a:rPr lang="en-US" altLang="ko-KR" dirty="0"/>
              <a:t>100 -&gt; 2400, 100</a:t>
            </a:r>
          </a:p>
          <a:p>
            <a:endParaRPr lang="en-US" altLang="ko-KR" dirty="0"/>
          </a:p>
        </p:txBody>
      </p:sp>
      <p:pic>
        <p:nvPicPr>
          <p:cNvPr id="6" name="그림 5">
            <a:extLst>
              <a:ext uri="{FF2B5EF4-FFF2-40B4-BE49-F238E27FC236}">
                <a16:creationId xmlns:a16="http://schemas.microsoft.com/office/drawing/2014/main" id="{8399D1A5-7C28-C893-D705-7546FF9FE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960" y="3757831"/>
            <a:ext cx="2880360" cy="2880360"/>
          </a:xfrm>
          <a:prstGeom prst="rect">
            <a:avLst/>
          </a:prstGeom>
        </p:spPr>
      </p:pic>
      <p:pic>
        <p:nvPicPr>
          <p:cNvPr id="8" name="그림 7">
            <a:extLst>
              <a:ext uri="{FF2B5EF4-FFF2-40B4-BE49-F238E27FC236}">
                <a16:creationId xmlns:a16="http://schemas.microsoft.com/office/drawing/2014/main" id="{93C2AB16-58EC-FCBC-AAE3-C0FDC6F2F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440" y="4027210"/>
            <a:ext cx="2509520" cy="2509520"/>
          </a:xfrm>
          <a:prstGeom prst="rect">
            <a:avLst/>
          </a:prstGeom>
        </p:spPr>
      </p:pic>
      <p:pic>
        <p:nvPicPr>
          <p:cNvPr id="10" name="그림 9">
            <a:extLst>
              <a:ext uri="{FF2B5EF4-FFF2-40B4-BE49-F238E27FC236}">
                <a16:creationId xmlns:a16="http://schemas.microsoft.com/office/drawing/2014/main" id="{73047B0C-6FEC-817D-8129-19AC793732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4960" y="786646"/>
            <a:ext cx="2509520" cy="2509520"/>
          </a:xfrm>
          <a:prstGeom prst="rect">
            <a:avLst/>
          </a:prstGeom>
        </p:spPr>
      </p:pic>
      <p:pic>
        <p:nvPicPr>
          <p:cNvPr id="12" name="그림 11">
            <a:extLst>
              <a:ext uri="{FF2B5EF4-FFF2-40B4-BE49-F238E27FC236}">
                <a16:creationId xmlns:a16="http://schemas.microsoft.com/office/drawing/2014/main" id="{14690E22-4B2A-A10B-403B-7EA9155868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240" y="1383000"/>
            <a:ext cx="2509520" cy="2509520"/>
          </a:xfrm>
          <a:prstGeom prst="rect">
            <a:avLst/>
          </a:prstGeom>
        </p:spPr>
      </p:pic>
      <p:pic>
        <p:nvPicPr>
          <p:cNvPr id="14" name="그림 13">
            <a:extLst>
              <a:ext uri="{FF2B5EF4-FFF2-40B4-BE49-F238E27FC236}">
                <a16:creationId xmlns:a16="http://schemas.microsoft.com/office/drawing/2014/main" id="{1B339EE2-FF5C-4DC3-664F-BD4D356193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9520" y="1248311"/>
            <a:ext cx="2509520" cy="2509520"/>
          </a:xfrm>
          <a:prstGeom prst="rect">
            <a:avLst/>
          </a:prstGeom>
        </p:spPr>
      </p:pic>
    </p:spTree>
    <p:extLst>
      <p:ext uri="{BB962C8B-B14F-4D97-AF65-F5344CB8AC3E}">
        <p14:creationId xmlns:p14="http://schemas.microsoft.com/office/powerpoint/2010/main" val="6175366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F5153D-6C00-6618-C9F7-3191047BF976}"/>
              </a:ext>
            </a:extLst>
          </p:cNvPr>
          <p:cNvSpPr txBox="1"/>
          <p:nvPr/>
        </p:nvSpPr>
        <p:spPr>
          <a:xfrm>
            <a:off x="934720" y="1951672"/>
            <a:ext cx="10820400" cy="1938992"/>
          </a:xfrm>
          <a:prstGeom prst="rect">
            <a:avLst/>
          </a:prstGeom>
          <a:noFill/>
        </p:spPr>
        <p:txBody>
          <a:bodyPr wrap="square" rtlCol="0">
            <a:spAutoFit/>
          </a:bodyPr>
          <a:lstStyle/>
          <a:p>
            <a:r>
              <a:rPr lang="en-US" altLang="ko-KR" sz="2000" b="1" dirty="0"/>
              <a:t>Training</a:t>
            </a:r>
            <a:r>
              <a:rPr lang="ko-KR" altLang="en-US" sz="2000" b="1" dirty="0"/>
              <a:t> </a:t>
            </a:r>
            <a:r>
              <a:rPr lang="en-US" altLang="ko-KR" sz="2000" b="1" dirty="0"/>
              <a:t>step</a:t>
            </a:r>
            <a:r>
              <a:rPr lang="ko-KR" altLang="en-US" sz="2000" b="1" dirty="0"/>
              <a:t> </a:t>
            </a:r>
            <a:r>
              <a:rPr lang="en-US" altLang="ko-KR" sz="2000" b="1" dirty="0"/>
              <a:t>2000,</a:t>
            </a:r>
            <a:r>
              <a:rPr lang="ko-KR" altLang="en-US" sz="2000" b="1" dirty="0"/>
              <a:t> </a:t>
            </a:r>
            <a:r>
              <a:rPr lang="en-US" altLang="ko-KR" sz="2000" b="1" dirty="0"/>
              <a:t>regular 100 -&gt;</a:t>
            </a:r>
            <a:r>
              <a:rPr lang="ko-KR" altLang="en-US" sz="2000" b="1" dirty="0"/>
              <a:t> </a:t>
            </a:r>
            <a:r>
              <a:rPr lang="en-US" altLang="ko-KR" sz="2000" b="1" dirty="0"/>
              <a:t>2200,</a:t>
            </a:r>
            <a:r>
              <a:rPr lang="ko-KR" altLang="en-US" sz="2000" b="1" dirty="0"/>
              <a:t> </a:t>
            </a:r>
            <a:r>
              <a:rPr lang="en-US" altLang="ko-KR" sz="2000" b="1" dirty="0"/>
              <a:t>100 -&gt; 2400, 100 </a:t>
            </a:r>
          </a:p>
          <a:p>
            <a:endParaRPr lang="en-US" altLang="ko-KR" sz="2000" b="1" dirty="0"/>
          </a:p>
          <a:p>
            <a:r>
              <a:rPr lang="ko-KR" altLang="en-US" sz="2000" b="1" dirty="0"/>
              <a:t>점점 늘렸는데도 성능 차이가 별로 없고</a:t>
            </a:r>
            <a:r>
              <a:rPr lang="en-US" altLang="ko-KR" sz="2000" b="1" dirty="0"/>
              <a:t>, prompt</a:t>
            </a:r>
            <a:r>
              <a:rPr lang="ko-KR" altLang="en-US" sz="2000" b="1" dirty="0"/>
              <a:t>로 결과가 훨씬 좋아지는 경우도 있어서 방식을 바꿈</a:t>
            </a:r>
            <a:endParaRPr lang="en-US" altLang="ko-KR" sz="2000" b="1" dirty="0"/>
          </a:p>
          <a:p>
            <a:endParaRPr lang="en-US" altLang="ko-KR" sz="2000" b="1" dirty="0"/>
          </a:p>
          <a:p>
            <a:r>
              <a:rPr lang="en-US" altLang="ko-KR" sz="2000" b="1" dirty="0"/>
              <a:t>Training step</a:t>
            </a:r>
            <a:r>
              <a:rPr lang="ko-KR" altLang="en-US" sz="2000" b="1" dirty="0"/>
              <a:t>을  똑같이 늘리고</a:t>
            </a:r>
            <a:r>
              <a:rPr lang="en-US" altLang="ko-KR" sz="2000" b="1" dirty="0"/>
              <a:t>,</a:t>
            </a:r>
            <a:r>
              <a:rPr lang="ko-KR" altLang="en-US" sz="2000" b="1" dirty="0"/>
              <a:t> 정규화 이미지 수도 </a:t>
            </a:r>
            <a:r>
              <a:rPr lang="ko-KR" altLang="en-US" sz="2000" b="1" dirty="0" err="1"/>
              <a:t>바꿔줌</a:t>
            </a:r>
            <a:endParaRPr lang="en-US" altLang="ko-KR" sz="2000" b="1" dirty="0"/>
          </a:p>
        </p:txBody>
      </p:sp>
    </p:spTree>
    <p:extLst>
      <p:ext uri="{BB962C8B-B14F-4D97-AF65-F5344CB8AC3E}">
        <p14:creationId xmlns:p14="http://schemas.microsoft.com/office/powerpoint/2010/main" val="15796548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8CD532-F41C-9AE5-DCCC-142F37A9D1F1}"/>
              </a:ext>
            </a:extLst>
          </p:cNvPr>
          <p:cNvSpPr txBox="1"/>
          <p:nvPr/>
        </p:nvSpPr>
        <p:spPr>
          <a:xfrm>
            <a:off x="497840" y="324981"/>
            <a:ext cx="10454640" cy="1200329"/>
          </a:xfrm>
          <a:prstGeom prst="rect">
            <a:avLst/>
          </a:prstGeom>
          <a:noFill/>
        </p:spPr>
        <p:txBody>
          <a:bodyPr wrap="square" rtlCol="0">
            <a:spAutoFit/>
          </a:bodyPr>
          <a:lstStyle/>
          <a:p>
            <a:r>
              <a:rPr lang="en-US" altLang="ko-KR" dirty="0"/>
              <a:t>Training</a:t>
            </a:r>
            <a:r>
              <a:rPr lang="ko-KR" altLang="en-US" dirty="0"/>
              <a:t> </a:t>
            </a:r>
            <a:r>
              <a:rPr lang="en-US" altLang="ko-KR" dirty="0"/>
              <a:t>step</a:t>
            </a:r>
            <a:r>
              <a:rPr lang="ko-KR" altLang="en-US" dirty="0"/>
              <a:t> </a:t>
            </a:r>
            <a:r>
              <a:rPr lang="en-US" altLang="ko-KR" dirty="0"/>
              <a:t>2000,</a:t>
            </a:r>
            <a:r>
              <a:rPr lang="ko-KR" altLang="en-US" dirty="0"/>
              <a:t> </a:t>
            </a:r>
            <a:r>
              <a:rPr lang="en-US" altLang="ko-KR" dirty="0"/>
              <a:t>regular 100 -&gt;</a:t>
            </a:r>
            <a:r>
              <a:rPr lang="ko-KR" altLang="en-US" dirty="0"/>
              <a:t> </a:t>
            </a:r>
            <a:r>
              <a:rPr lang="en-US" altLang="ko-KR" dirty="0"/>
              <a:t>2200,</a:t>
            </a:r>
            <a:r>
              <a:rPr lang="ko-KR" altLang="en-US" dirty="0"/>
              <a:t> </a:t>
            </a:r>
            <a:r>
              <a:rPr lang="en-US" altLang="ko-KR" dirty="0"/>
              <a:t>100 -&gt; 2400, 100</a:t>
            </a:r>
          </a:p>
          <a:p>
            <a:endParaRPr lang="en-US" altLang="ko-KR" dirty="0"/>
          </a:p>
          <a:p>
            <a:r>
              <a:rPr lang="en-US" altLang="ko-KR" dirty="0"/>
              <a:t>-&gt; 2000, regular</a:t>
            </a:r>
            <a:r>
              <a:rPr lang="ko-KR" altLang="en-US" dirty="0"/>
              <a:t> </a:t>
            </a:r>
            <a:r>
              <a:rPr lang="en-US" altLang="ko-KR" dirty="0"/>
              <a:t>10</a:t>
            </a:r>
          </a:p>
          <a:p>
            <a:endParaRPr lang="en-US" altLang="ko-KR" dirty="0"/>
          </a:p>
        </p:txBody>
      </p:sp>
      <p:pic>
        <p:nvPicPr>
          <p:cNvPr id="6" name="그림 5">
            <a:extLst>
              <a:ext uri="{FF2B5EF4-FFF2-40B4-BE49-F238E27FC236}">
                <a16:creationId xmlns:a16="http://schemas.microsoft.com/office/drawing/2014/main" id="{026AA81F-FC80-C839-8F1D-99D2FA409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079" y="1998436"/>
            <a:ext cx="2636520" cy="2636520"/>
          </a:xfrm>
          <a:prstGeom prst="rect">
            <a:avLst/>
          </a:prstGeom>
        </p:spPr>
      </p:pic>
      <p:pic>
        <p:nvPicPr>
          <p:cNvPr id="14" name="그림 13">
            <a:extLst>
              <a:ext uri="{FF2B5EF4-FFF2-40B4-BE49-F238E27FC236}">
                <a16:creationId xmlns:a16="http://schemas.microsoft.com/office/drawing/2014/main" id="{775C257A-B7CA-B113-64E3-6FD4071E8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160" y="2110740"/>
            <a:ext cx="2636520" cy="2636520"/>
          </a:xfrm>
          <a:prstGeom prst="rect">
            <a:avLst/>
          </a:prstGeom>
        </p:spPr>
      </p:pic>
      <p:pic>
        <p:nvPicPr>
          <p:cNvPr id="15" name="그림 14">
            <a:extLst>
              <a:ext uri="{FF2B5EF4-FFF2-40B4-BE49-F238E27FC236}">
                <a16:creationId xmlns:a16="http://schemas.microsoft.com/office/drawing/2014/main" id="{96CCDD52-C801-BC81-C090-2E9F37663B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1880" y="3429000"/>
            <a:ext cx="2636520" cy="2636520"/>
          </a:xfrm>
          <a:prstGeom prst="rect">
            <a:avLst/>
          </a:prstGeom>
        </p:spPr>
      </p:pic>
      <p:pic>
        <p:nvPicPr>
          <p:cNvPr id="16" name="그림 15">
            <a:extLst>
              <a:ext uri="{FF2B5EF4-FFF2-40B4-BE49-F238E27FC236}">
                <a16:creationId xmlns:a16="http://schemas.microsoft.com/office/drawing/2014/main" id="{F348A0BD-216C-4730-A63B-6A95B2DDE0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6599" y="2067016"/>
            <a:ext cx="2636520" cy="2636520"/>
          </a:xfrm>
          <a:prstGeom prst="rect">
            <a:avLst/>
          </a:prstGeom>
        </p:spPr>
      </p:pic>
      <p:pic>
        <p:nvPicPr>
          <p:cNvPr id="17" name="그림 16">
            <a:extLst>
              <a:ext uri="{FF2B5EF4-FFF2-40B4-BE49-F238E27FC236}">
                <a16:creationId xmlns:a16="http://schemas.microsoft.com/office/drawing/2014/main" id="{1620C49F-4F37-13EB-C5C5-79BC095888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5519" y="484049"/>
            <a:ext cx="2636520" cy="2636520"/>
          </a:xfrm>
          <a:prstGeom prst="rect">
            <a:avLst/>
          </a:prstGeom>
        </p:spPr>
      </p:pic>
    </p:spTree>
    <p:extLst>
      <p:ext uri="{BB962C8B-B14F-4D97-AF65-F5344CB8AC3E}">
        <p14:creationId xmlns:p14="http://schemas.microsoft.com/office/powerpoint/2010/main" val="33555895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F8889-7456-8876-AD80-057A380BAEAB}"/>
              </a:ext>
            </a:extLst>
          </p:cNvPr>
          <p:cNvSpPr txBox="1"/>
          <p:nvPr/>
        </p:nvSpPr>
        <p:spPr>
          <a:xfrm>
            <a:off x="497840" y="324981"/>
            <a:ext cx="10454640" cy="1200329"/>
          </a:xfrm>
          <a:prstGeom prst="rect">
            <a:avLst/>
          </a:prstGeom>
          <a:noFill/>
        </p:spPr>
        <p:txBody>
          <a:bodyPr wrap="square" rtlCol="0">
            <a:spAutoFit/>
          </a:bodyPr>
          <a:lstStyle/>
          <a:p>
            <a:r>
              <a:rPr lang="en-US" altLang="ko-KR" dirty="0"/>
              <a:t>Training</a:t>
            </a:r>
            <a:r>
              <a:rPr lang="ko-KR" altLang="en-US" dirty="0"/>
              <a:t> </a:t>
            </a:r>
            <a:r>
              <a:rPr lang="en-US" altLang="ko-KR" dirty="0"/>
              <a:t>step</a:t>
            </a:r>
            <a:r>
              <a:rPr lang="ko-KR" altLang="en-US" dirty="0"/>
              <a:t> </a:t>
            </a:r>
            <a:r>
              <a:rPr lang="en-US" altLang="ko-KR" dirty="0"/>
              <a:t>2000,</a:t>
            </a:r>
            <a:r>
              <a:rPr lang="ko-KR" altLang="en-US" dirty="0"/>
              <a:t> </a:t>
            </a:r>
            <a:r>
              <a:rPr lang="en-US" altLang="ko-KR" dirty="0"/>
              <a:t>regular 100 -&gt;</a:t>
            </a:r>
            <a:r>
              <a:rPr lang="ko-KR" altLang="en-US" dirty="0"/>
              <a:t> </a:t>
            </a:r>
            <a:r>
              <a:rPr lang="en-US" altLang="ko-KR" dirty="0"/>
              <a:t>2200,</a:t>
            </a:r>
            <a:r>
              <a:rPr lang="ko-KR" altLang="en-US" dirty="0"/>
              <a:t> </a:t>
            </a:r>
            <a:r>
              <a:rPr lang="en-US" altLang="ko-KR" dirty="0"/>
              <a:t>100 -&gt; 2400, 100</a:t>
            </a:r>
          </a:p>
          <a:p>
            <a:endParaRPr lang="en-US" altLang="ko-KR" dirty="0"/>
          </a:p>
          <a:p>
            <a:r>
              <a:rPr lang="en-US" altLang="ko-KR" dirty="0"/>
              <a:t>-&gt; 2000, regular</a:t>
            </a:r>
            <a:r>
              <a:rPr lang="ko-KR" altLang="en-US" dirty="0"/>
              <a:t> </a:t>
            </a:r>
            <a:r>
              <a:rPr lang="en-US" altLang="ko-KR" dirty="0"/>
              <a:t>10 -&gt; 2600, 10</a:t>
            </a:r>
          </a:p>
          <a:p>
            <a:endParaRPr lang="en-US" altLang="ko-KR" dirty="0"/>
          </a:p>
        </p:txBody>
      </p:sp>
      <p:pic>
        <p:nvPicPr>
          <p:cNvPr id="6" name="그림 5">
            <a:extLst>
              <a:ext uri="{FF2B5EF4-FFF2-40B4-BE49-F238E27FC236}">
                <a16:creationId xmlns:a16="http://schemas.microsoft.com/office/drawing/2014/main" id="{CAB61C0B-F81D-7044-A2EC-AFF8D47D7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6901" y="3732848"/>
            <a:ext cx="2357259" cy="2357259"/>
          </a:xfrm>
          <a:prstGeom prst="rect">
            <a:avLst/>
          </a:prstGeom>
        </p:spPr>
      </p:pic>
      <p:pic>
        <p:nvPicPr>
          <p:cNvPr id="8" name="그림 7">
            <a:extLst>
              <a:ext uri="{FF2B5EF4-FFF2-40B4-BE49-F238E27FC236}">
                <a16:creationId xmlns:a16="http://schemas.microsoft.com/office/drawing/2014/main" id="{CDDFDA7B-DD75-EC26-C350-FCA14C6AB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056" y="1200806"/>
            <a:ext cx="2357259" cy="2357259"/>
          </a:xfrm>
          <a:prstGeom prst="rect">
            <a:avLst/>
          </a:prstGeom>
        </p:spPr>
      </p:pic>
      <p:pic>
        <p:nvPicPr>
          <p:cNvPr id="10" name="그림 9">
            <a:extLst>
              <a:ext uri="{FF2B5EF4-FFF2-40B4-BE49-F238E27FC236}">
                <a16:creationId xmlns:a16="http://schemas.microsoft.com/office/drawing/2014/main" id="{E769010B-8A63-2CC7-880D-84DB01715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130" y="3664471"/>
            <a:ext cx="2357259" cy="2357259"/>
          </a:xfrm>
          <a:prstGeom prst="rect">
            <a:avLst/>
          </a:prstGeom>
        </p:spPr>
      </p:pic>
      <p:pic>
        <p:nvPicPr>
          <p:cNvPr id="12" name="그림 11">
            <a:extLst>
              <a:ext uri="{FF2B5EF4-FFF2-40B4-BE49-F238E27FC236}">
                <a16:creationId xmlns:a16="http://schemas.microsoft.com/office/drawing/2014/main" id="{8FFA3233-282B-AF2B-1255-8C3566A15C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5315" y="1375589"/>
            <a:ext cx="2357259" cy="2357259"/>
          </a:xfrm>
          <a:prstGeom prst="rect">
            <a:avLst/>
          </a:prstGeom>
        </p:spPr>
      </p:pic>
      <p:pic>
        <p:nvPicPr>
          <p:cNvPr id="14" name="그림 13">
            <a:extLst>
              <a:ext uri="{FF2B5EF4-FFF2-40B4-BE49-F238E27FC236}">
                <a16:creationId xmlns:a16="http://schemas.microsoft.com/office/drawing/2014/main" id="{8655805D-2A44-462E-4D9E-4E31127EE3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3648" y="3775462"/>
            <a:ext cx="2357259" cy="2357259"/>
          </a:xfrm>
          <a:prstGeom prst="rect">
            <a:avLst/>
          </a:prstGeom>
        </p:spPr>
      </p:pic>
      <p:pic>
        <p:nvPicPr>
          <p:cNvPr id="16" name="그림 15">
            <a:extLst>
              <a:ext uri="{FF2B5EF4-FFF2-40B4-BE49-F238E27FC236}">
                <a16:creationId xmlns:a16="http://schemas.microsoft.com/office/drawing/2014/main" id="{98678769-A949-D91F-1A0C-BDD9363AC4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0139" y="1631103"/>
            <a:ext cx="2357259" cy="2357259"/>
          </a:xfrm>
          <a:prstGeom prst="rect">
            <a:avLst/>
          </a:prstGeom>
        </p:spPr>
      </p:pic>
      <p:pic>
        <p:nvPicPr>
          <p:cNvPr id="18" name="그림 17">
            <a:extLst>
              <a:ext uri="{FF2B5EF4-FFF2-40B4-BE49-F238E27FC236}">
                <a16:creationId xmlns:a16="http://schemas.microsoft.com/office/drawing/2014/main" id="{FFAE4BF0-6B92-BD72-D2CA-91E5706B47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521" y="4227476"/>
            <a:ext cx="2134016" cy="2134016"/>
          </a:xfrm>
          <a:prstGeom prst="rect">
            <a:avLst/>
          </a:prstGeom>
        </p:spPr>
      </p:pic>
      <p:pic>
        <p:nvPicPr>
          <p:cNvPr id="20" name="그림 19">
            <a:extLst>
              <a:ext uri="{FF2B5EF4-FFF2-40B4-BE49-F238E27FC236}">
                <a16:creationId xmlns:a16="http://schemas.microsoft.com/office/drawing/2014/main" id="{FAE2A79B-EC9B-BFAC-7463-4ECAC4706A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7840" y="2316479"/>
            <a:ext cx="1707019" cy="1707019"/>
          </a:xfrm>
          <a:prstGeom prst="rect">
            <a:avLst/>
          </a:prstGeom>
        </p:spPr>
      </p:pic>
    </p:spTree>
    <p:extLst>
      <p:ext uri="{BB962C8B-B14F-4D97-AF65-F5344CB8AC3E}">
        <p14:creationId xmlns:p14="http://schemas.microsoft.com/office/powerpoint/2010/main" val="30367640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4C65F0-8458-3575-2CD4-64DEB9C80F10}"/>
              </a:ext>
            </a:extLst>
          </p:cNvPr>
          <p:cNvSpPr txBox="1"/>
          <p:nvPr/>
        </p:nvSpPr>
        <p:spPr>
          <a:xfrm>
            <a:off x="497840" y="324981"/>
            <a:ext cx="10454640" cy="1477328"/>
          </a:xfrm>
          <a:prstGeom prst="rect">
            <a:avLst/>
          </a:prstGeom>
          <a:noFill/>
        </p:spPr>
        <p:txBody>
          <a:bodyPr wrap="square" rtlCol="0">
            <a:spAutoFit/>
          </a:bodyPr>
          <a:lstStyle/>
          <a:p>
            <a:r>
              <a:rPr lang="en-US" altLang="ko-KR" dirty="0"/>
              <a:t>Training</a:t>
            </a:r>
            <a:r>
              <a:rPr lang="ko-KR" altLang="en-US" dirty="0"/>
              <a:t> </a:t>
            </a:r>
            <a:r>
              <a:rPr lang="en-US" altLang="ko-KR" dirty="0"/>
              <a:t>step</a:t>
            </a:r>
            <a:r>
              <a:rPr lang="ko-KR" altLang="en-US" dirty="0"/>
              <a:t> </a:t>
            </a:r>
            <a:r>
              <a:rPr lang="en-US" altLang="ko-KR" dirty="0"/>
              <a:t>2000,</a:t>
            </a:r>
            <a:r>
              <a:rPr lang="ko-KR" altLang="en-US" dirty="0"/>
              <a:t> </a:t>
            </a:r>
            <a:r>
              <a:rPr lang="en-US" altLang="ko-KR" dirty="0"/>
              <a:t>regular 100 -&gt;</a:t>
            </a:r>
            <a:r>
              <a:rPr lang="ko-KR" altLang="en-US" dirty="0"/>
              <a:t> </a:t>
            </a:r>
            <a:r>
              <a:rPr lang="en-US" altLang="ko-KR" dirty="0"/>
              <a:t>2200,</a:t>
            </a:r>
            <a:r>
              <a:rPr lang="ko-KR" altLang="en-US" dirty="0"/>
              <a:t> </a:t>
            </a:r>
            <a:r>
              <a:rPr lang="en-US" altLang="ko-KR" dirty="0"/>
              <a:t>100 -&gt; 2400, 100</a:t>
            </a:r>
          </a:p>
          <a:p>
            <a:endParaRPr lang="en-US" altLang="ko-KR" dirty="0"/>
          </a:p>
          <a:p>
            <a:r>
              <a:rPr lang="en-US" altLang="ko-KR" dirty="0"/>
              <a:t>-&gt; 2000, regular</a:t>
            </a:r>
            <a:r>
              <a:rPr lang="ko-KR" altLang="en-US" dirty="0"/>
              <a:t> </a:t>
            </a:r>
            <a:r>
              <a:rPr lang="en-US" altLang="ko-KR" dirty="0"/>
              <a:t>10 -&gt; 2600, 10 -&gt; 2800, 10</a:t>
            </a:r>
          </a:p>
          <a:p>
            <a:endParaRPr lang="en-US" altLang="ko-KR" dirty="0"/>
          </a:p>
          <a:p>
            <a:endParaRPr lang="en-US" altLang="ko-KR" dirty="0"/>
          </a:p>
        </p:txBody>
      </p:sp>
      <p:pic>
        <p:nvPicPr>
          <p:cNvPr id="6" name="그림 5">
            <a:extLst>
              <a:ext uri="{FF2B5EF4-FFF2-40B4-BE49-F238E27FC236}">
                <a16:creationId xmlns:a16="http://schemas.microsoft.com/office/drawing/2014/main" id="{812569FE-204B-AD1E-A12E-F04E7F82B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4984" y="3429000"/>
            <a:ext cx="2844255" cy="2844255"/>
          </a:xfrm>
          <a:prstGeom prst="rect">
            <a:avLst/>
          </a:prstGeom>
        </p:spPr>
      </p:pic>
      <p:pic>
        <p:nvPicPr>
          <p:cNvPr id="8" name="그림 7">
            <a:extLst>
              <a:ext uri="{FF2B5EF4-FFF2-40B4-BE49-F238E27FC236}">
                <a16:creationId xmlns:a16="http://schemas.microsoft.com/office/drawing/2014/main" id="{70738040-B74F-91B9-EA4F-CA449FE1B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664" y="210188"/>
            <a:ext cx="2844255" cy="2844255"/>
          </a:xfrm>
          <a:prstGeom prst="rect">
            <a:avLst/>
          </a:prstGeom>
        </p:spPr>
      </p:pic>
      <p:pic>
        <p:nvPicPr>
          <p:cNvPr id="10" name="그림 9">
            <a:extLst>
              <a:ext uri="{FF2B5EF4-FFF2-40B4-BE49-F238E27FC236}">
                <a16:creationId xmlns:a16="http://schemas.microsoft.com/office/drawing/2014/main" id="{B6116A03-09C1-D305-60F0-2094C9A047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222" y="3633563"/>
            <a:ext cx="2844255" cy="2844255"/>
          </a:xfrm>
          <a:prstGeom prst="rect">
            <a:avLst/>
          </a:prstGeom>
        </p:spPr>
      </p:pic>
      <p:pic>
        <p:nvPicPr>
          <p:cNvPr id="14" name="그림 13">
            <a:extLst>
              <a:ext uri="{FF2B5EF4-FFF2-40B4-BE49-F238E27FC236}">
                <a16:creationId xmlns:a16="http://schemas.microsoft.com/office/drawing/2014/main" id="{CCBF3721-81A7-F4A9-E14F-F414216CAF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0937" y="1365429"/>
            <a:ext cx="2844255" cy="2844255"/>
          </a:xfrm>
          <a:prstGeom prst="rect">
            <a:avLst/>
          </a:prstGeom>
        </p:spPr>
      </p:pic>
      <p:pic>
        <p:nvPicPr>
          <p:cNvPr id="16" name="그림 15">
            <a:extLst>
              <a:ext uri="{FF2B5EF4-FFF2-40B4-BE49-F238E27FC236}">
                <a16:creationId xmlns:a16="http://schemas.microsoft.com/office/drawing/2014/main" id="{C2975E8D-B36C-711C-7646-82994EE0E9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83" y="3633564"/>
            <a:ext cx="2844255" cy="2844255"/>
          </a:xfrm>
          <a:prstGeom prst="rect">
            <a:avLst/>
          </a:prstGeom>
        </p:spPr>
      </p:pic>
    </p:spTree>
    <p:extLst>
      <p:ext uri="{BB962C8B-B14F-4D97-AF65-F5344CB8AC3E}">
        <p14:creationId xmlns:p14="http://schemas.microsoft.com/office/powerpoint/2010/main" val="3175948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41EBE5-37AD-67B5-94DB-82CDFD61460A}"/>
              </a:ext>
            </a:extLst>
          </p:cNvPr>
          <p:cNvSpPr txBox="1"/>
          <p:nvPr/>
        </p:nvSpPr>
        <p:spPr>
          <a:xfrm>
            <a:off x="497840" y="324981"/>
            <a:ext cx="10454640" cy="1200329"/>
          </a:xfrm>
          <a:prstGeom prst="rect">
            <a:avLst/>
          </a:prstGeom>
          <a:noFill/>
        </p:spPr>
        <p:txBody>
          <a:bodyPr wrap="square" rtlCol="0">
            <a:spAutoFit/>
          </a:bodyPr>
          <a:lstStyle/>
          <a:p>
            <a:r>
              <a:rPr lang="en-US" altLang="ko-KR" dirty="0"/>
              <a:t>Training</a:t>
            </a:r>
            <a:r>
              <a:rPr lang="ko-KR" altLang="en-US" dirty="0"/>
              <a:t> </a:t>
            </a:r>
            <a:r>
              <a:rPr lang="en-US" altLang="ko-KR" dirty="0"/>
              <a:t>step</a:t>
            </a:r>
            <a:r>
              <a:rPr lang="ko-KR" altLang="en-US" dirty="0"/>
              <a:t> </a:t>
            </a:r>
            <a:r>
              <a:rPr lang="en-US" altLang="ko-KR" dirty="0"/>
              <a:t>2000,</a:t>
            </a:r>
            <a:r>
              <a:rPr lang="ko-KR" altLang="en-US" dirty="0"/>
              <a:t> </a:t>
            </a:r>
            <a:r>
              <a:rPr lang="en-US" altLang="ko-KR" dirty="0"/>
              <a:t>regular 100 -&gt;</a:t>
            </a:r>
            <a:r>
              <a:rPr lang="ko-KR" altLang="en-US" dirty="0"/>
              <a:t> </a:t>
            </a:r>
            <a:r>
              <a:rPr lang="en-US" altLang="ko-KR" dirty="0"/>
              <a:t>2200,</a:t>
            </a:r>
            <a:r>
              <a:rPr lang="ko-KR" altLang="en-US" dirty="0"/>
              <a:t> </a:t>
            </a:r>
            <a:r>
              <a:rPr lang="en-US" altLang="ko-KR" dirty="0"/>
              <a:t>100 -&gt; 2400, 100</a:t>
            </a:r>
          </a:p>
          <a:p>
            <a:endParaRPr lang="en-US" altLang="ko-KR" dirty="0"/>
          </a:p>
          <a:p>
            <a:r>
              <a:rPr lang="en-US" altLang="ko-KR" dirty="0"/>
              <a:t>-&gt; 2000, regular</a:t>
            </a:r>
            <a:r>
              <a:rPr lang="ko-KR" altLang="en-US" dirty="0"/>
              <a:t> </a:t>
            </a:r>
            <a:r>
              <a:rPr lang="en-US" altLang="ko-KR" dirty="0"/>
              <a:t>10 -&gt; 2600, 10 -&gt; 2800, 10 -&gt; 3000, 10</a:t>
            </a:r>
          </a:p>
          <a:p>
            <a:endParaRPr lang="en-US" altLang="ko-KR" dirty="0"/>
          </a:p>
        </p:txBody>
      </p:sp>
      <p:pic>
        <p:nvPicPr>
          <p:cNvPr id="23" name="그림 22">
            <a:extLst>
              <a:ext uri="{FF2B5EF4-FFF2-40B4-BE49-F238E27FC236}">
                <a16:creationId xmlns:a16="http://schemas.microsoft.com/office/drawing/2014/main" id="{7561FD0C-830D-6431-7236-25EF43215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5760" y="644069"/>
            <a:ext cx="3870960" cy="3870960"/>
          </a:xfrm>
          <a:prstGeom prst="rect">
            <a:avLst/>
          </a:prstGeom>
        </p:spPr>
      </p:pic>
      <p:pic>
        <p:nvPicPr>
          <p:cNvPr id="25" name="그림 24">
            <a:extLst>
              <a:ext uri="{FF2B5EF4-FFF2-40B4-BE49-F238E27FC236}">
                <a16:creationId xmlns:a16="http://schemas.microsoft.com/office/drawing/2014/main" id="{ED4A50D7-2F5B-7321-7F8D-3242A656E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0" y="1802309"/>
            <a:ext cx="3850640" cy="3850640"/>
          </a:xfrm>
          <a:prstGeom prst="rect">
            <a:avLst/>
          </a:prstGeom>
        </p:spPr>
      </p:pic>
      <p:pic>
        <p:nvPicPr>
          <p:cNvPr id="27" name="그림 26">
            <a:extLst>
              <a:ext uri="{FF2B5EF4-FFF2-40B4-BE49-F238E27FC236}">
                <a16:creationId xmlns:a16="http://schemas.microsoft.com/office/drawing/2014/main" id="{8984C4DD-73D1-61A2-B3AC-86A25A07EC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60" y="2930069"/>
            <a:ext cx="3322320" cy="3322320"/>
          </a:xfrm>
          <a:prstGeom prst="rect">
            <a:avLst/>
          </a:prstGeom>
        </p:spPr>
      </p:pic>
    </p:spTree>
    <p:extLst>
      <p:ext uri="{BB962C8B-B14F-4D97-AF65-F5344CB8AC3E}">
        <p14:creationId xmlns:p14="http://schemas.microsoft.com/office/powerpoint/2010/main" val="339384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9F1B13-7AE1-B526-AFF2-CC00165C67DB}"/>
              </a:ext>
            </a:extLst>
          </p:cNvPr>
          <p:cNvSpPr>
            <a:spLocks noGrp="1"/>
          </p:cNvSpPr>
          <p:nvPr>
            <p:ph type="title"/>
          </p:nvPr>
        </p:nvSpPr>
        <p:spPr/>
        <p:txBody>
          <a:bodyPr/>
          <a:lstStyle/>
          <a:p>
            <a:r>
              <a:rPr lang="en-US" altLang="ko-KR" dirty="0"/>
              <a:t>In </a:t>
            </a:r>
            <a:r>
              <a:rPr lang="en-US" altLang="ko-KR" dirty="0" err="1"/>
              <a:t>colab</a:t>
            </a:r>
            <a:endParaRPr lang="ko-KR" altLang="en-US" dirty="0"/>
          </a:p>
        </p:txBody>
      </p:sp>
      <p:sp>
        <p:nvSpPr>
          <p:cNvPr id="3" name="내용 개체 틀 2">
            <a:extLst>
              <a:ext uri="{FF2B5EF4-FFF2-40B4-BE49-F238E27FC236}">
                <a16:creationId xmlns:a16="http://schemas.microsoft.com/office/drawing/2014/main" id="{363B602F-3546-1565-94C6-DDA3B12006A9}"/>
              </a:ext>
            </a:extLst>
          </p:cNvPr>
          <p:cNvSpPr>
            <a:spLocks noGrp="1"/>
          </p:cNvSpPr>
          <p:nvPr>
            <p:ph idx="1"/>
          </p:nvPr>
        </p:nvSpPr>
        <p:spPr/>
        <p:txBody>
          <a:bodyPr/>
          <a:lstStyle/>
          <a:p>
            <a:r>
              <a:rPr lang="en-US" altLang="ko-KR" dirty="0" err="1"/>
              <a:t>Hugginface</a:t>
            </a:r>
            <a:r>
              <a:rPr lang="en-US" altLang="ko-KR" dirty="0"/>
              <a:t> token : hugging</a:t>
            </a:r>
            <a:r>
              <a:rPr lang="ko-KR" altLang="en-US" dirty="0"/>
              <a:t> </a:t>
            </a:r>
            <a:r>
              <a:rPr lang="en-US" altLang="ko-KR" dirty="0"/>
              <a:t>face</a:t>
            </a:r>
            <a:r>
              <a:rPr lang="ko-KR" altLang="en-US" dirty="0"/>
              <a:t> </a:t>
            </a:r>
            <a:r>
              <a:rPr lang="en-US" altLang="ko-KR" dirty="0"/>
              <a:t>login</a:t>
            </a:r>
            <a:r>
              <a:rPr lang="ko-KR" altLang="en-US" dirty="0"/>
              <a:t> </a:t>
            </a:r>
            <a:r>
              <a:rPr lang="en-US" altLang="ko-KR" dirty="0"/>
              <a:t>-&gt;</a:t>
            </a:r>
            <a:r>
              <a:rPr lang="ko-KR" altLang="en-US" dirty="0"/>
              <a:t> </a:t>
            </a:r>
            <a:r>
              <a:rPr lang="en-US" altLang="ko-KR" dirty="0"/>
              <a:t>settings -&gt; Access Tokens -&gt; Write </a:t>
            </a:r>
            <a:r>
              <a:rPr lang="ko-KR" altLang="en-US" dirty="0"/>
              <a:t>용도로 </a:t>
            </a:r>
            <a:r>
              <a:rPr lang="en-US" altLang="ko-KR" dirty="0"/>
              <a:t>token</a:t>
            </a:r>
            <a:r>
              <a:rPr lang="ko-KR" altLang="en-US" dirty="0"/>
              <a:t> </a:t>
            </a:r>
            <a:r>
              <a:rPr lang="en-US" altLang="ko-KR" dirty="0"/>
              <a:t>create</a:t>
            </a:r>
            <a:r>
              <a:rPr lang="ko-KR" altLang="en-US" dirty="0"/>
              <a:t> </a:t>
            </a:r>
            <a:r>
              <a:rPr lang="en-US" altLang="ko-KR" dirty="0"/>
              <a:t>-&gt;</a:t>
            </a:r>
            <a:r>
              <a:rPr lang="ko-KR" altLang="en-US" dirty="0"/>
              <a:t> 생성한 </a:t>
            </a:r>
            <a:r>
              <a:rPr lang="en-US" altLang="ko-KR" dirty="0"/>
              <a:t>token copy </a:t>
            </a:r>
            <a:r>
              <a:rPr lang="ko-KR" altLang="en-US" dirty="0"/>
              <a:t>후 복사</a:t>
            </a:r>
            <a:endParaRPr lang="en-US" altLang="ko-KR" dirty="0"/>
          </a:p>
          <a:p>
            <a:r>
              <a:rPr lang="en-US" altLang="ko-KR" dirty="0" err="1"/>
              <a:t>Save_to_gdrive</a:t>
            </a:r>
            <a:r>
              <a:rPr lang="en-US" altLang="ko-KR" dirty="0"/>
              <a:t> : </a:t>
            </a:r>
            <a:r>
              <a:rPr lang="ko-KR" altLang="en-US" dirty="0"/>
              <a:t>구글</a:t>
            </a:r>
            <a:r>
              <a:rPr lang="en-US" altLang="ko-KR" dirty="0"/>
              <a:t> </a:t>
            </a:r>
            <a:r>
              <a:rPr lang="ko-KR" altLang="en-US" dirty="0" err="1"/>
              <a:t>드라이브랑</a:t>
            </a:r>
            <a:r>
              <a:rPr lang="ko-KR" altLang="en-US" dirty="0"/>
              <a:t> 연동시켜서 </a:t>
            </a:r>
            <a:r>
              <a:rPr lang="en-US" altLang="ko-KR" dirty="0"/>
              <a:t>run time</a:t>
            </a:r>
            <a:r>
              <a:rPr lang="ko-KR" altLang="en-US" dirty="0"/>
              <a:t>이 끊겨도 </a:t>
            </a:r>
            <a:r>
              <a:rPr lang="en-US" altLang="ko-KR" dirty="0" err="1"/>
              <a:t>ckpt</a:t>
            </a:r>
            <a:r>
              <a:rPr lang="en-US" altLang="ko-KR" dirty="0"/>
              <a:t> file</a:t>
            </a:r>
            <a:r>
              <a:rPr lang="ko-KR" altLang="en-US" dirty="0"/>
              <a:t>을 내 계정에 가지고 있을 수 있다</a:t>
            </a:r>
            <a:r>
              <a:rPr lang="en-US" altLang="ko-KR" dirty="0"/>
              <a:t>.</a:t>
            </a:r>
          </a:p>
          <a:p>
            <a:r>
              <a:rPr lang="en-US" altLang="ko-KR" dirty="0" err="1"/>
              <a:t>Model_name</a:t>
            </a:r>
            <a:r>
              <a:rPr lang="en-US" altLang="ko-KR" dirty="0"/>
              <a:t> : hugging face</a:t>
            </a:r>
            <a:r>
              <a:rPr lang="ko-KR" altLang="en-US" dirty="0"/>
              <a:t>에서 제공하는 </a:t>
            </a:r>
            <a:r>
              <a:rPr lang="en-US" altLang="ko-KR" dirty="0"/>
              <a:t>model</a:t>
            </a:r>
            <a:r>
              <a:rPr lang="ko-KR" altLang="en-US" dirty="0"/>
              <a:t>을 사용 할 수 있다</a:t>
            </a:r>
            <a:r>
              <a:rPr lang="en-US" altLang="ko-KR" dirty="0"/>
              <a:t>. </a:t>
            </a:r>
          </a:p>
          <a:p>
            <a:pPr marL="0" indent="0">
              <a:buNone/>
            </a:pPr>
            <a:r>
              <a:rPr lang="ko-KR" altLang="en-US" dirty="0"/>
              <a:t>예시</a:t>
            </a:r>
            <a:r>
              <a:rPr lang="en-US" altLang="ko-KR" dirty="0"/>
              <a:t>) </a:t>
            </a:r>
            <a:r>
              <a:rPr lang="en-US" altLang="ko-KR" dirty="0" err="1"/>
              <a:t>runwayml</a:t>
            </a:r>
            <a:r>
              <a:rPr lang="en-US" altLang="ko-KR" dirty="0"/>
              <a:t>/stable-diffusion-v1-5</a:t>
            </a:r>
          </a:p>
        </p:txBody>
      </p:sp>
    </p:spTree>
    <p:extLst>
      <p:ext uri="{BB962C8B-B14F-4D97-AF65-F5344CB8AC3E}">
        <p14:creationId xmlns:p14="http://schemas.microsoft.com/office/powerpoint/2010/main" val="38159535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A90DB98-5F66-C57A-8B1D-4833FA2C2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38200"/>
            <a:ext cx="4876800" cy="4876800"/>
          </a:xfrm>
          <a:prstGeom prst="rect">
            <a:avLst/>
          </a:prstGeom>
        </p:spPr>
      </p:pic>
      <p:pic>
        <p:nvPicPr>
          <p:cNvPr id="7" name="그림 6">
            <a:extLst>
              <a:ext uri="{FF2B5EF4-FFF2-40B4-BE49-F238E27FC236}">
                <a16:creationId xmlns:a16="http://schemas.microsoft.com/office/drawing/2014/main" id="{E56C57A4-D412-9356-19B2-0D3DAEFE6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838200"/>
            <a:ext cx="4876800" cy="4876800"/>
          </a:xfrm>
          <a:prstGeom prst="rect">
            <a:avLst/>
          </a:prstGeom>
        </p:spPr>
      </p:pic>
    </p:spTree>
    <p:extLst>
      <p:ext uri="{BB962C8B-B14F-4D97-AF65-F5344CB8AC3E}">
        <p14:creationId xmlns:p14="http://schemas.microsoft.com/office/powerpoint/2010/main" val="3786077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FD39E7-C817-C7DD-13DC-B9E888C985DB}"/>
              </a:ext>
            </a:extLst>
          </p:cNvPr>
          <p:cNvSpPr txBox="1"/>
          <p:nvPr/>
        </p:nvSpPr>
        <p:spPr>
          <a:xfrm>
            <a:off x="609600" y="954901"/>
            <a:ext cx="10454640" cy="2862322"/>
          </a:xfrm>
          <a:prstGeom prst="rect">
            <a:avLst/>
          </a:prstGeom>
          <a:noFill/>
        </p:spPr>
        <p:txBody>
          <a:bodyPr wrap="square" rtlCol="0">
            <a:spAutoFit/>
          </a:bodyPr>
          <a:lstStyle/>
          <a:p>
            <a:r>
              <a:rPr lang="en-US" altLang="ko-KR" dirty="0"/>
              <a:t>Training</a:t>
            </a:r>
            <a:r>
              <a:rPr lang="ko-KR" altLang="en-US" dirty="0"/>
              <a:t> </a:t>
            </a:r>
            <a:r>
              <a:rPr lang="en-US" altLang="ko-KR" dirty="0"/>
              <a:t>step</a:t>
            </a:r>
            <a:r>
              <a:rPr lang="ko-KR" altLang="en-US" dirty="0"/>
              <a:t> </a:t>
            </a:r>
            <a:r>
              <a:rPr lang="en-US" altLang="ko-KR" dirty="0"/>
              <a:t>2000,</a:t>
            </a:r>
            <a:r>
              <a:rPr lang="ko-KR" altLang="en-US" dirty="0"/>
              <a:t> </a:t>
            </a:r>
            <a:r>
              <a:rPr lang="en-US" altLang="ko-KR" dirty="0"/>
              <a:t>regular 100 -&gt;</a:t>
            </a:r>
            <a:r>
              <a:rPr lang="ko-KR" altLang="en-US" dirty="0"/>
              <a:t> </a:t>
            </a:r>
            <a:r>
              <a:rPr lang="en-US" altLang="ko-KR" dirty="0"/>
              <a:t>2200,</a:t>
            </a:r>
            <a:r>
              <a:rPr lang="ko-KR" altLang="en-US" dirty="0"/>
              <a:t> </a:t>
            </a:r>
            <a:r>
              <a:rPr lang="en-US" altLang="ko-KR" dirty="0"/>
              <a:t>100 -&gt; 2400, 100</a:t>
            </a:r>
          </a:p>
          <a:p>
            <a:endParaRPr lang="en-US" altLang="ko-KR" dirty="0"/>
          </a:p>
          <a:p>
            <a:r>
              <a:rPr lang="en-US" altLang="ko-KR" dirty="0"/>
              <a:t>-&gt; 2000, regular</a:t>
            </a:r>
            <a:r>
              <a:rPr lang="ko-KR" altLang="en-US" dirty="0"/>
              <a:t> </a:t>
            </a:r>
            <a:r>
              <a:rPr lang="en-US" altLang="ko-KR" dirty="0"/>
              <a:t>10 -&gt; 2600, 10 -&gt; 2800, 10 -&gt; 3000, 10</a:t>
            </a:r>
          </a:p>
          <a:p>
            <a:endParaRPr lang="en-US" altLang="ko-KR" dirty="0"/>
          </a:p>
          <a:p>
            <a:r>
              <a:rPr lang="en-US" altLang="ko-KR" dirty="0"/>
              <a:t>Training step</a:t>
            </a:r>
            <a:r>
              <a:rPr lang="ko-KR" altLang="en-US" dirty="0"/>
              <a:t>을 </a:t>
            </a:r>
            <a:r>
              <a:rPr lang="en-US" altLang="ko-KR" dirty="0"/>
              <a:t>3000, </a:t>
            </a:r>
            <a:r>
              <a:rPr lang="ko-KR" altLang="en-US" dirty="0"/>
              <a:t>정규화 이미지를 </a:t>
            </a:r>
            <a:r>
              <a:rPr lang="en-US" altLang="ko-KR" dirty="0"/>
              <a:t>10</a:t>
            </a:r>
            <a:r>
              <a:rPr lang="ko-KR" altLang="en-US" dirty="0"/>
              <a:t>장 썼는데도 성능이 나쁘지 않고</a:t>
            </a:r>
            <a:r>
              <a:rPr lang="en-US" altLang="ko-KR" dirty="0"/>
              <a:t>, </a:t>
            </a:r>
            <a:r>
              <a:rPr lang="ko-KR" altLang="en-US" dirty="0"/>
              <a:t>주어진 </a:t>
            </a:r>
            <a:r>
              <a:rPr lang="en-US" altLang="ko-KR" dirty="0"/>
              <a:t>instance</a:t>
            </a:r>
            <a:r>
              <a:rPr lang="ko-KR" altLang="en-US" dirty="0"/>
              <a:t>를 잘 묘사하는 걸 볼 수 있었다</a:t>
            </a:r>
            <a:r>
              <a:rPr lang="en-US" altLang="ko-KR" dirty="0"/>
              <a:t>.</a:t>
            </a:r>
          </a:p>
          <a:p>
            <a:endParaRPr lang="en-US" altLang="ko-KR" dirty="0"/>
          </a:p>
          <a:p>
            <a:r>
              <a:rPr lang="ko-KR" altLang="en-US" dirty="0"/>
              <a:t>반대로 </a:t>
            </a:r>
            <a:r>
              <a:rPr lang="en-US" altLang="ko-KR" dirty="0"/>
              <a:t>Training</a:t>
            </a:r>
            <a:r>
              <a:rPr lang="ko-KR" altLang="en-US" dirty="0"/>
              <a:t> </a:t>
            </a:r>
            <a:r>
              <a:rPr lang="en-US" altLang="ko-KR" dirty="0"/>
              <a:t>step</a:t>
            </a:r>
            <a:r>
              <a:rPr lang="ko-KR" altLang="en-US" dirty="0"/>
              <a:t>을 </a:t>
            </a:r>
            <a:r>
              <a:rPr lang="ko-KR" altLang="en-US" dirty="0" err="1"/>
              <a:t>줄여봄</a:t>
            </a:r>
            <a:endParaRPr lang="en-US" altLang="ko-KR" dirty="0"/>
          </a:p>
          <a:p>
            <a:endParaRPr lang="en-US" altLang="ko-KR" dirty="0"/>
          </a:p>
          <a:p>
            <a:endParaRPr lang="en-US" altLang="ko-KR" dirty="0"/>
          </a:p>
        </p:txBody>
      </p:sp>
    </p:spTree>
    <p:extLst>
      <p:ext uri="{BB962C8B-B14F-4D97-AF65-F5344CB8AC3E}">
        <p14:creationId xmlns:p14="http://schemas.microsoft.com/office/powerpoint/2010/main" val="38465923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D43CA02-243A-A28E-1B07-D5EBBE2B9B94}"/>
              </a:ext>
            </a:extLst>
          </p:cNvPr>
          <p:cNvSpPr txBox="1"/>
          <p:nvPr/>
        </p:nvSpPr>
        <p:spPr>
          <a:xfrm>
            <a:off x="609600" y="954901"/>
            <a:ext cx="10454640" cy="1754326"/>
          </a:xfrm>
          <a:prstGeom prst="rect">
            <a:avLst/>
          </a:prstGeom>
          <a:noFill/>
        </p:spPr>
        <p:txBody>
          <a:bodyPr wrap="square" rtlCol="0">
            <a:spAutoFit/>
          </a:bodyPr>
          <a:lstStyle/>
          <a:p>
            <a:r>
              <a:rPr lang="en-US" altLang="ko-KR" dirty="0"/>
              <a:t>Training</a:t>
            </a:r>
            <a:r>
              <a:rPr lang="ko-KR" altLang="en-US" dirty="0"/>
              <a:t> </a:t>
            </a:r>
            <a:r>
              <a:rPr lang="en-US" altLang="ko-KR" dirty="0"/>
              <a:t>step</a:t>
            </a:r>
            <a:r>
              <a:rPr lang="ko-KR" altLang="en-US" dirty="0"/>
              <a:t> </a:t>
            </a:r>
            <a:r>
              <a:rPr lang="en-US" altLang="ko-KR" dirty="0"/>
              <a:t>2000,</a:t>
            </a:r>
            <a:r>
              <a:rPr lang="ko-KR" altLang="en-US" dirty="0"/>
              <a:t> </a:t>
            </a:r>
            <a:r>
              <a:rPr lang="en-US" altLang="ko-KR" dirty="0"/>
              <a:t>regular 100 -&gt;</a:t>
            </a:r>
            <a:r>
              <a:rPr lang="ko-KR" altLang="en-US" dirty="0"/>
              <a:t> </a:t>
            </a:r>
            <a:r>
              <a:rPr lang="en-US" altLang="ko-KR" dirty="0"/>
              <a:t>2200,</a:t>
            </a:r>
            <a:r>
              <a:rPr lang="ko-KR" altLang="en-US" dirty="0"/>
              <a:t> </a:t>
            </a:r>
            <a:r>
              <a:rPr lang="en-US" altLang="ko-KR" dirty="0"/>
              <a:t>100 -&gt; 2400, 100</a:t>
            </a:r>
          </a:p>
          <a:p>
            <a:endParaRPr lang="en-US" altLang="ko-KR" dirty="0"/>
          </a:p>
          <a:p>
            <a:r>
              <a:rPr lang="en-US" altLang="ko-KR" dirty="0"/>
              <a:t>-&gt; 2000, regular</a:t>
            </a:r>
            <a:r>
              <a:rPr lang="ko-KR" altLang="en-US" dirty="0"/>
              <a:t> </a:t>
            </a:r>
            <a:r>
              <a:rPr lang="en-US" altLang="ko-KR" dirty="0"/>
              <a:t>10 -&gt; 2600, 10 -&gt; 2800, 10 -&gt; 3000, 10</a:t>
            </a:r>
          </a:p>
          <a:p>
            <a:endParaRPr lang="en-US" altLang="ko-KR" dirty="0"/>
          </a:p>
          <a:p>
            <a:r>
              <a:rPr lang="en-US" altLang="ko-KR" dirty="0"/>
              <a:t>-&gt; 800, 10</a:t>
            </a:r>
          </a:p>
          <a:p>
            <a:endParaRPr lang="en-US" altLang="ko-KR" dirty="0"/>
          </a:p>
        </p:txBody>
      </p:sp>
      <p:pic>
        <p:nvPicPr>
          <p:cNvPr id="6" name="그림 5">
            <a:extLst>
              <a:ext uri="{FF2B5EF4-FFF2-40B4-BE49-F238E27FC236}">
                <a16:creationId xmlns:a16="http://schemas.microsoft.com/office/drawing/2014/main" id="{A690C30A-5D6D-E3AE-D69C-AA5927503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09227"/>
            <a:ext cx="12192000" cy="3034453"/>
          </a:xfrm>
          <a:prstGeom prst="rect">
            <a:avLst/>
          </a:prstGeom>
        </p:spPr>
      </p:pic>
    </p:spTree>
    <p:extLst>
      <p:ext uri="{BB962C8B-B14F-4D97-AF65-F5344CB8AC3E}">
        <p14:creationId xmlns:p14="http://schemas.microsoft.com/office/powerpoint/2010/main" val="39803714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55D7A7-8784-01B2-8E63-28810AD8A48E}"/>
              </a:ext>
            </a:extLst>
          </p:cNvPr>
          <p:cNvSpPr txBox="1"/>
          <p:nvPr/>
        </p:nvSpPr>
        <p:spPr>
          <a:xfrm>
            <a:off x="609600" y="954901"/>
            <a:ext cx="10454640" cy="1754326"/>
          </a:xfrm>
          <a:prstGeom prst="rect">
            <a:avLst/>
          </a:prstGeom>
          <a:noFill/>
        </p:spPr>
        <p:txBody>
          <a:bodyPr wrap="square" rtlCol="0">
            <a:spAutoFit/>
          </a:bodyPr>
          <a:lstStyle/>
          <a:p>
            <a:r>
              <a:rPr lang="en-US" altLang="ko-KR" dirty="0"/>
              <a:t>Training</a:t>
            </a:r>
            <a:r>
              <a:rPr lang="ko-KR" altLang="en-US" dirty="0"/>
              <a:t> </a:t>
            </a:r>
            <a:r>
              <a:rPr lang="en-US" altLang="ko-KR" dirty="0"/>
              <a:t>step</a:t>
            </a:r>
            <a:r>
              <a:rPr lang="ko-KR" altLang="en-US" dirty="0"/>
              <a:t> </a:t>
            </a:r>
            <a:r>
              <a:rPr lang="en-US" altLang="ko-KR" dirty="0"/>
              <a:t>2000,</a:t>
            </a:r>
            <a:r>
              <a:rPr lang="ko-KR" altLang="en-US" dirty="0"/>
              <a:t> </a:t>
            </a:r>
            <a:r>
              <a:rPr lang="en-US" altLang="ko-KR" dirty="0"/>
              <a:t>regular 100 -&gt;</a:t>
            </a:r>
            <a:r>
              <a:rPr lang="ko-KR" altLang="en-US" dirty="0"/>
              <a:t> </a:t>
            </a:r>
            <a:r>
              <a:rPr lang="en-US" altLang="ko-KR" dirty="0"/>
              <a:t>2200,</a:t>
            </a:r>
            <a:r>
              <a:rPr lang="ko-KR" altLang="en-US" dirty="0"/>
              <a:t> </a:t>
            </a:r>
            <a:r>
              <a:rPr lang="en-US" altLang="ko-KR" dirty="0"/>
              <a:t>100 -&gt; 2400, 100</a:t>
            </a:r>
          </a:p>
          <a:p>
            <a:endParaRPr lang="en-US" altLang="ko-KR" dirty="0"/>
          </a:p>
          <a:p>
            <a:r>
              <a:rPr lang="en-US" altLang="ko-KR" dirty="0"/>
              <a:t>-&gt; 2000, regular</a:t>
            </a:r>
            <a:r>
              <a:rPr lang="ko-KR" altLang="en-US" dirty="0"/>
              <a:t> </a:t>
            </a:r>
            <a:r>
              <a:rPr lang="en-US" altLang="ko-KR" dirty="0"/>
              <a:t>10 -&gt; 2600, 10 -&gt; 2800, 10 -&gt; 3000, 10</a:t>
            </a:r>
          </a:p>
          <a:p>
            <a:endParaRPr lang="en-US" altLang="ko-KR" dirty="0"/>
          </a:p>
          <a:p>
            <a:r>
              <a:rPr lang="en-US" altLang="ko-KR" dirty="0"/>
              <a:t>-&gt; 800, 10 -&gt; 500, 10</a:t>
            </a:r>
          </a:p>
          <a:p>
            <a:endParaRPr lang="en-US" altLang="ko-KR" dirty="0"/>
          </a:p>
        </p:txBody>
      </p:sp>
      <p:pic>
        <p:nvPicPr>
          <p:cNvPr id="6" name="그림 5">
            <a:extLst>
              <a:ext uri="{FF2B5EF4-FFF2-40B4-BE49-F238E27FC236}">
                <a16:creationId xmlns:a16="http://schemas.microsoft.com/office/drawing/2014/main" id="{3CDB8EB9-9121-40BF-399D-B05E508CE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 y="2631547"/>
            <a:ext cx="12192000" cy="3034453"/>
          </a:xfrm>
          <a:prstGeom prst="rect">
            <a:avLst/>
          </a:prstGeom>
        </p:spPr>
      </p:pic>
    </p:spTree>
    <p:extLst>
      <p:ext uri="{BB962C8B-B14F-4D97-AF65-F5344CB8AC3E}">
        <p14:creationId xmlns:p14="http://schemas.microsoft.com/office/powerpoint/2010/main" val="36547963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00F3EC-4065-1EB5-57BE-18B83057B62A}"/>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3D26D437-0432-8EFE-917F-DCD899D6DD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0992" y="1825625"/>
            <a:ext cx="3930015" cy="3930015"/>
          </a:xfrm>
        </p:spPr>
      </p:pic>
      <p:pic>
        <p:nvPicPr>
          <p:cNvPr id="7" name="그림 6">
            <a:extLst>
              <a:ext uri="{FF2B5EF4-FFF2-40B4-BE49-F238E27FC236}">
                <a16:creationId xmlns:a16="http://schemas.microsoft.com/office/drawing/2014/main" id="{88060EBD-D6BD-C4AA-FAE4-853A557F6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544" y="1825625"/>
            <a:ext cx="3754120" cy="3754120"/>
          </a:xfrm>
          <a:prstGeom prst="rect">
            <a:avLst/>
          </a:prstGeom>
        </p:spPr>
      </p:pic>
      <p:pic>
        <p:nvPicPr>
          <p:cNvPr id="9" name="그림 8">
            <a:extLst>
              <a:ext uri="{FF2B5EF4-FFF2-40B4-BE49-F238E27FC236}">
                <a16:creationId xmlns:a16="http://schemas.microsoft.com/office/drawing/2014/main" id="{5F7E0785-A878-F3E1-5D65-6AC77C057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 y="1825625"/>
            <a:ext cx="3930015" cy="3930015"/>
          </a:xfrm>
          <a:prstGeom prst="rect">
            <a:avLst/>
          </a:prstGeom>
        </p:spPr>
      </p:pic>
    </p:spTree>
    <p:extLst>
      <p:ext uri="{BB962C8B-B14F-4D97-AF65-F5344CB8AC3E}">
        <p14:creationId xmlns:p14="http://schemas.microsoft.com/office/powerpoint/2010/main" val="3674614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9B43E7-33F5-D5AF-5DEB-33E83C7CFAE3}"/>
              </a:ext>
            </a:extLst>
          </p:cNvPr>
          <p:cNvSpPr txBox="1"/>
          <p:nvPr/>
        </p:nvSpPr>
        <p:spPr>
          <a:xfrm>
            <a:off x="609600" y="954901"/>
            <a:ext cx="10454640" cy="1754326"/>
          </a:xfrm>
          <a:prstGeom prst="rect">
            <a:avLst/>
          </a:prstGeom>
          <a:noFill/>
        </p:spPr>
        <p:txBody>
          <a:bodyPr wrap="square" rtlCol="0">
            <a:spAutoFit/>
          </a:bodyPr>
          <a:lstStyle/>
          <a:p>
            <a:r>
              <a:rPr lang="en-US" altLang="ko-KR" dirty="0"/>
              <a:t>Training</a:t>
            </a:r>
            <a:r>
              <a:rPr lang="ko-KR" altLang="en-US" dirty="0"/>
              <a:t> </a:t>
            </a:r>
            <a:r>
              <a:rPr lang="en-US" altLang="ko-KR" dirty="0"/>
              <a:t>step</a:t>
            </a:r>
            <a:r>
              <a:rPr lang="ko-KR" altLang="en-US" dirty="0"/>
              <a:t> </a:t>
            </a:r>
            <a:r>
              <a:rPr lang="en-US" altLang="ko-KR" dirty="0"/>
              <a:t>2000,</a:t>
            </a:r>
            <a:r>
              <a:rPr lang="ko-KR" altLang="en-US" dirty="0"/>
              <a:t> </a:t>
            </a:r>
            <a:r>
              <a:rPr lang="en-US" altLang="ko-KR" dirty="0"/>
              <a:t>regular 100 -&gt;</a:t>
            </a:r>
            <a:r>
              <a:rPr lang="ko-KR" altLang="en-US" dirty="0"/>
              <a:t> </a:t>
            </a:r>
            <a:r>
              <a:rPr lang="en-US" altLang="ko-KR" dirty="0"/>
              <a:t>2200,</a:t>
            </a:r>
            <a:r>
              <a:rPr lang="ko-KR" altLang="en-US" dirty="0"/>
              <a:t> </a:t>
            </a:r>
            <a:r>
              <a:rPr lang="en-US" altLang="ko-KR" dirty="0"/>
              <a:t>100 -&gt; 2400, 100</a:t>
            </a:r>
          </a:p>
          <a:p>
            <a:endParaRPr lang="en-US" altLang="ko-KR" dirty="0"/>
          </a:p>
          <a:p>
            <a:r>
              <a:rPr lang="en-US" altLang="ko-KR" dirty="0"/>
              <a:t>-&gt; 2000, regular</a:t>
            </a:r>
            <a:r>
              <a:rPr lang="ko-KR" altLang="en-US" dirty="0"/>
              <a:t> </a:t>
            </a:r>
            <a:r>
              <a:rPr lang="en-US" altLang="ko-KR" dirty="0"/>
              <a:t>10 -&gt; 2600, 10 -&gt; 2800, 10 -&gt; 3000, 10</a:t>
            </a:r>
          </a:p>
          <a:p>
            <a:endParaRPr lang="en-US" altLang="ko-KR" dirty="0"/>
          </a:p>
          <a:p>
            <a:r>
              <a:rPr lang="en-US" altLang="ko-KR" dirty="0"/>
              <a:t>-&gt; 800, 10 -&gt; 500, 10 -&gt; 500, 50</a:t>
            </a:r>
          </a:p>
          <a:p>
            <a:endParaRPr lang="en-US" altLang="ko-KR" dirty="0"/>
          </a:p>
        </p:txBody>
      </p:sp>
      <p:pic>
        <p:nvPicPr>
          <p:cNvPr id="6" name="그림 5">
            <a:extLst>
              <a:ext uri="{FF2B5EF4-FFF2-40B4-BE49-F238E27FC236}">
                <a16:creationId xmlns:a16="http://schemas.microsoft.com/office/drawing/2014/main" id="{108E5C40-50D3-FAFD-DBE1-1FDB2444A0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2429933"/>
            <a:ext cx="12192000" cy="3034453"/>
          </a:xfrm>
          <a:prstGeom prst="rect">
            <a:avLst/>
          </a:prstGeom>
        </p:spPr>
      </p:pic>
    </p:spTree>
    <p:extLst>
      <p:ext uri="{BB962C8B-B14F-4D97-AF65-F5344CB8AC3E}">
        <p14:creationId xmlns:p14="http://schemas.microsoft.com/office/powerpoint/2010/main" val="23023079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135ADC4-5673-1D7B-D7F0-0389143844C6}"/>
              </a:ext>
            </a:extLst>
          </p:cNvPr>
          <p:cNvSpPr>
            <a:spLocks noGrp="1"/>
          </p:cNvSpPr>
          <p:nvPr>
            <p:ph type="title"/>
          </p:nvPr>
        </p:nvSpPr>
        <p:spPr/>
        <p:txBody>
          <a:bodyPr/>
          <a:lstStyle/>
          <a:p>
            <a:endParaRPr lang="ko-KR" altLang="en-US"/>
          </a:p>
        </p:txBody>
      </p:sp>
      <p:pic>
        <p:nvPicPr>
          <p:cNvPr id="5" name="내용 개체 틀 4">
            <a:extLst>
              <a:ext uri="{FF2B5EF4-FFF2-40B4-BE49-F238E27FC236}">
                <a16:creationId xmlns:a16="http://schemas.microsoft.com/office/drawing/2014/main" id="{ACD1D2EA-664B-5518-A8F1-6613C8A7AB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300163"/>
            <a:ext cx="5056029" cy="5056029"/>
          </a:xfrm>
        </p:spPr>
      </p:pic>
      <p:pic>
        <p:nvPicPr>
          <p:cNvPr id="7" name="그림 6">
            <a:extLst>
              <a:ext uri="{FF2B5EF4-FFF2-40B4-BE49-F238E27FC236}">
                <a16:creationId xmlns:a16="http://schemas.microsoft.com/office/drawing/2014/main" id="{E2E89D0B-C16D-FB85-511E-737127157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00163"/>
            <a:ext cx="4876800" cy="4876800"/>
          </a:xfrm>
          <a:prstGeom prst="rect">
            <a:avLst/>
          </a:prstGeom>
        </p:spPr>
      </p:pic>
    </p:spTree>
    <p:extLst>
      <p:ext uri="{BB962C8B-B14F-4D97-AF65-F5344CB8AC3E}">
        <p14:creationId xmlns:p14="http://schemas.microsoft.com/office/powerpoint/2010/main" val="14691958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109EF-F47F-B060-AE86-9876075CA8FA}"/>
              </a:ext>
            </a:extLst>
          </p:cNvPr>
          <p:cNvSpPr txBox="1"/>
          <p:nvPr/>
        </p:nvSpPr>
        <p:spPr>
          <a:xfrm>
            <a:off x="894080" y="467360"/>
            <a:ext cx="8737600" cy="923330"/>
          </a:xfrm>
          <a:prstGeom prst="rect">
            <a:avLst/>
          </a:prstGeom>
          <a:noFill/>
        </p:spPr>
        <p:txBody>
          <a:bodyPr wrap="square" rtlCol="0">
            <a:spAutoFit/>
          </a:bodyPr>
          <a:lstStyle/>
          <a:p>
            <a:r>
              <a:rPr lang="en-US" altLang="ko-KR" dirty="0"/>
              <a:t>Training step</a:t>
            </a:r>
            <a:r>
              <a:rPr lang="ko-KR" altLang="en-US" dirty="0"/>
              <a:t>을 낮추니까 바로 </a:t>
            </a:r>
            <a:r>
              <a:rPr lang="en-US" altLang="ko-KR" dirty="0"/>
              <a:t>instance</a:t>
            </a:r>
            <a:r>
              <a:rPr lang="ko-KR" altLang="en-US" dirty="0"/>
              <a:t>가 무너지는 걸 확인할 수 있었다</a:t>
            </a:r>
            <a:r>
              <a:rPr lang="en-US" altLang="ko-KR" dirty="0"/>
              <a:t>.</a:t>
            </a:r>
          </a:p>
          <a:p>
            <a:endParaRPr lang="en-US" altLang="ko-KR" dirty="0"/>
          </a:p>
          <a:p>
            <a:r>
              <a:rPr lang="en-US" altLang="ko-KR" dirty="0"/>
              <a:t>Training step &gt;&gt; </a:t>
            </a:r>
            <a:r>
              <a:rPr lang="ko-KR" altLang="en-US" dirty="0"/>
              <a:t>정규화 이미지 수 </a:t>
            </a:r>
          </a:p>
        </p:txBody>
      </p:sp>
    </p:spTree>
    <p:extLst>
      <p:ext uri="{BB962C8B-B14F-4D97-AF65-F5344CB8AC3E}">
        <p14:creationId xmlns:p14="http://schemas.microsoft.com/office/powerpoint/2010/main" val="6195520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3267237-7A46-04EC-7C46-1E9EC4707FBA}"/>
              </a:ext>
            </a:extLst>
          </p:cNvPr>
          <p:cNvSpPr>
            <a:spLocks noGrp="1"/>
          </p:cNvSpPr>
          <p:nvPr>
            <p:ph type="title"/>
          </p:nvPr>
        </p:nvSpPr>
        <p:spPr/>
        <p:txBody>
          <a:bodyPr/>
          <a:lstStyle/>
          <a:p>
            <a:r>
              <a:rPr lang="en-US" altLang="ko-KR" dirty="0"/>
              <a:t>Example Prompt </a:t>
            </a:r>
            <a:endParaRPr lang="ko-KR" altLang="en-US" dirty="0"/>
          </a:p>
        </p:txBody>
      </p:sp>
      <p:sp>
        <p:nvSpPr>
          <p:cNvPr id="3" name="내용 개체 틀 2">
            <a:extLst>
              <a:ext uri="{FF2B5EF4-FFF2-40B4-BE49-F238E27FC236}">
                <a16:creationId xmlns:a16="http://schemas.microsoft.com/office/drawing/2014/main" id="{CDE71DA3-0ABF-826C-65EC-F08D6C74E176}"/>
              </a:ext>
            </a:extLst>
          </p:cNvPr>
          <p:cNvSpPr>
            <a:spLocks noGrp="1"/>
          </p:cNvSpPr>
          <p:nvPr>
            <p:ph idx="1"/>
          </p:nvPr>
        </p:nvSpPr>
        <p:spPr/>
        <p:txBody>
          <a:bodyPr>
            <a:normAutofit fontScale="62500" lnSpcReduction="20000"/>
          </a:bodyPr>
          <a:lstStyle/>
          <a:p>
            <a:pPr marL="0" indent="0">
              <a:buNone/>
            </a:pPr>
            <a:r>
              <a:rPr lang="en-US" altLang="ko-KR" dirty="0"/>
              <a:t>photo of person, running in the road,  in </a:t>
            </a:r>
            <a:r>
              <a:rPr lang="en-US" altLang="ko-KR" dirty="0" err="1"/>
              <a:t>mysszz</a:t>
            </a:r>
            <a:r>
              <a:rPr lang="en-US" altLang="ko-KR" dirty="0"/>
              <a:t> style, highly detailed face, good performance, good quality, detailed eyes</a:t>
            </a:r>
          </a:p>
          <a:p>
            <a:pPr marL="0" indent="0">
              <a:buNone/>
            </a:pPr>
            <a:r>
              <a:rPr lang="en-US" altLang="ko-KR" dirty="0"/>
              <a:t>negative : worst face, worst quality, normal quality, worst performance, distorted face, distorted eyes</a:t>
            </a:r>
          </a:p>
          <a:p>
            <a:pPr marL="0" indent="0">
              <a:buNone/>
            </a:pPr>
            <a:r>
              <a:rPr lang="en-US" altLang="ko-KR" dirty="0"/>
              <a:t>A highly detailed illustration of anime character in </a:t>
            </a:r>
            <a:r>
              <a:rPr lang="en-US" altLang="ko-KR" dirty="0" err="1"/>
              <a:t>mysszz</a:t>
            </a:r>
            <a:r>
              <a:rPr lang="en-US" altLang="ko-KR" dirty="0"/>
              <a:t> style, highly </a:t>
            </a:r>
            <a:r>
              <a:rPr lang="en-US" altLang="ko-KR" dirty="0" err="1"/>
              <a:t>detail,studio</a:t>
            </a:r>
            <a:r>
              <a:rPr lang="en-US" altLang="ko-KR" dirty="0"/>
              <a:t> </a:t>
            </a:r>
            <a:r>
              <a:rPr lang="en-US" altLang="ko-KR" dirty="0" err="1"/>
              <a:t>ghibli</a:t>
            </a:r>
            <a:r>
              <a:rPr lang="en-US" altLang="ko-KR" dirty="0"/>
              <a:t>, trending on </a:t>
            </a:r>
            <a:r>
              <a:rPr lang="en-US" altLang="ko-KR" dirty="0" err="1"/>
              <a:t>artstation</a:t>
            </a:r>
            <a:r>
              <a:rPr lang="en-US" altLang="ko-KR" dirty="0"/>
              <a:t>, highly detailed face, good performance, good quality, detailed eyes</a:t>
            </a:r>
          </a:p>
          <a:p>
            <a:pPr marL="0" indent="0">
              <a:buNone/>
            </a:pPr>
            <a:r>
              <a:rPr lang="en-US" altLang="ko-KR" dirty="0"/>
              <a:t>Negative : worst face, text, ugly, [out of frame], poorly drawn face, bad art, cloned face, worst quality, normal quality, worst performance, distorted face, distorted eyes</a:t>
            </a:r>
          </a:p>
          <a:p>
            <a:pPr marL="0" indent="0">
              <a:buNone/>
            </a:pPr>
            <a:r>
              <a:rPr lang="en-US" altLang="ko-KR" dirty="0"/>
              <a:t>You are the universe experiencing itself., universe fulfilling the body, fantasy, renaissance aesthetic, star trek aesthetic, pastel colors aesthetic, intricate fashion clothing, highly detailed, surrealistic, digital painting, concept art, sharp focus, illustration, </a:t>
            </a:r>
          </a:p>
          <a:p>
            <a:pPr marL="0" indent="0">
              <a:buNone/>
            </a:pPr>
            <a:r>
              <a:rPr lang="en-US" altLang="ko-KR" dirty="0"/>
              <a:t>Negative no watermarks</a:t>
            </a:r>
          </a:p>
          <a:p>
            <a:pPr marL="0" indent="0">
              <a:buNone/>
            </a:pPr>
            <a:r>
              <a:rPr lang="en-US" altLang="ko-KR" dirty="0"/>
              <a:t>A highly detailed illustration of a cute girl in </a:t>
            </a:r>
            <a:r>
              <a:rPr lang="en-US" altLang="ko-KR" dirty="0" err="1"/>
              <a:t>mysszz</a:t>
            </a:r>
            <a:r>
              <a:rPr lang="en-US" altLang="ko-KR" dirty="0"/>
              <a:t> style, </a:t>
            </a:r>
            <a:r>
              <a:rPr lang="en-US" altLang="ko-KR" dirty="0" err="1"/>
              <a:t>japan</a:t>
            </a:r>
            <a:r>
              <a:rPr lang="en-US" altLang="ko-KR" dirty="0"/>
              <a:t> animation background, wide angle, night view, city, building, edge, highly </a:t>
            </a:r>
            <a:r>
              <a:rPr lang="en-US" altLang="ko-KR" dirty="0" err="1"/>
              <a:t>detailed,studio</a:t>
            </a:r>
            <a:r>
              <a:rPr lang="en-US" altLang="ko-KR" dirty="0"/>
              <a:t> </a:t>
            </a:r>
            <a:r>
              <a:rPr lang="en-US" altLang="ko-KR" dirty="0" err="1"/>
              <a:t>ghibli</a:t>
            </a:r>
            <a:r>
              <a:rPr lang="en-US" altLang="ko-KR" dirty="0"/>
              <a:t>, trending on </a:t>
            </a:r>
            <a:r>
              <a:rPr lang="en-US" altLang="ko-KR" dirty="0" err="1"/>
              <a:t>artstation</a:t>
            </a:r>
            <a:r>
              <a:rPr lang="en-US" altLang="ko-KR" dirty="0"/>
              <a:t>, 	</a:t>
            </a:r>
          </a:p>
          <a:p>
            <a:pPr marL="0" indent="0">
              <a:buNone/>
            </a:pPr>
            <a:r>
              <a:rPr lang="en-US" altLang="ko-KR" dirty="0"/>
              <a:t>negative : worst face, text, ugly, poorly drawn face, bad art, cloned face, worst quality, normal quality, worst performance, distorted face, distorted eyes, disfigured, deformed, body out of frame</a:t>
            </a:r>
          </a:p>
        </p:txBody>
      </p:sp>
    </p:spTree>
    <p:extLst>
      <p:ext uri="{BB962C8B-B14F-4D97-AF65-F5344CB8AC3E}">
        <p14:creationId xmlns:p14="http://schemas.microsoft.com/office/powerpoint/2010/main" val="11584646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BAC4FD3-639C-1F6A-7123-957C24D6B1B2}"/>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365AA71-0560-30E8-DFBA-AF100D71C30B}"/>
              </a:ext>
            </a:extLst>
          </p:cNvPr>
          <p:cNvSpPr>
            <a:spLocks noGrp="1"/>
          </p:cNvSpPr>
          <p:nvPr>
            <p:ph idx="1"/>
          </p:nvPr>
        </p:nvSpPr>
        <p:spPr/>
        <p:txBody>
          <a:bodyPr/>
          <a:lstStyle/>
          <a:p>
            <a:r>
              <a:rPr lang="ko-KR" altLang="en-US" dirty="0" err="1"/>
              <a:t>귀멸의</a:t>
            </a:r>
            <a:r>
              <a:rPr lang="ko-KR" altLang="en-US" dirty="0"/>
              <a:t> 칼날 </a:t>
            </a:r>
            <a:r>
              <a:rPr lang="en-US" altLang="ko-KR" dirty="0"/>
              <a:t>style</a:t>
            </a:r>
            <a:r>
              <a:rPr lang="ko-KR" altLang="en-US" dirty="0"/>
              <a:t>의 경우 </a:t>
            </a:r>
            <a:r>
              <a:rPr lang="en-US" altLang="ko-KR" dirty="0"/>
              <a:t>train</a:t>
            </a:r>
            <a:r>
              <a:rPr lang="ko-KR" altLang="en-US" dirty="0"/>
              <a:t>의 이미지가 많아서 </a:t>
            </a:r>
            <a:r>
              <a:rPr lang="en-US" altLang="ko-KR" dirty="0"/>
              <a:t>instance</a:t>
            </a:r>
            <a:r>
              <a:rPr lang="ko-KR" altLang="en-US" dirty="0"/>
              <a:t>를 잘 묘사하나 싶어서 </a:t>
            </a:r>
            <a:endParaRPr lang="en-US" altLang="ko-KR" dirty="0"/>
          </a:p>
          <a:p>
            <a:endParaRPr lang="en-US" altLang="ko-KR" dirty="0"/>
          </a:p>
          <a:p>
            <a:r>
              <a:rPr lang="ko-KR" altLang="en-US" dirty="0"/>
              <a:t>이번엔 </a:t>
            </a:r>
            <a:r>
              <a:rPr lang="en-US" altLang="ko-KR" dirty="0"/>
              <a:t>train image</a:t>
            </a:r>
            <a:r>
              <a:rPr lang="ko-KR" altLang="en-US" dirty="0"/>
              <a:t>가 </a:t>
            </a:r>
            <a:r>
              <a:rPr lang="en-US" altLang="ko-KR" dirty="0"/>
              <a:t>6</a:t>
            </a:r>
            <a:r>
              <a:rPr lang="ko-KR" altLang="en-US" dirty="0"/>
              <a:t>장인 </a:t>
            </a:r>
            <a:r>
              <a:rPr lang="en-US" altLang="ko-KR" dirty="0" err="1"/>
              <a:t>my_style</a:t>
            </a:r>
            <a:r>
              <a:rPr lang="ko-KR" altLang="en-US" dirty="0"/>
              <a:t>을 실험함</a:t>
            </a:r>
            <a:r>
              <a:rPr lang="en-US" altLang="ko-KR" dirty="0"/>
              <a:t>.</a:t>
            </a:r>
          </a:p>
          <a:p>
            <a:endParaRPr lang="ko-KR" altLang="en-US" dirty="0"/>
          </a:p>
        </p:txBody>
      </p:sp>
    </p:spTree>
    <p:extLst>
      <p:ext uri="{BB962C8B-B14F-4D97-AF65-F5344CB8AC3E}">
        <p14:creationId xmlns:p14="http://schemas.microsoft.com/office/powerpoint/2010/main" val="225086942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1839</Words>
  <Application>Microsoft Office PowerPoint</Application>
  <PresentationFormat>와이드스크린</PresentationFormat>
  <Paragraphs>213</Paragraphs>
  <Slides>113</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113</vt:i4>
      </vt:variant>
    </vt:vector>
  </HeadingPairs>
  <TitlesOfParts>
    <vt:vector size="117" baseType="lpstr">
      <vt:lpstr>맑은 고딕</vt:lpstr>
      <vt:lpstr>Arial</vt:lpstr>
      <vt:lpstr>Wingdings</vt:lpstr>
      <vt:lpstr>Office 테마</vt:lpstr>
      <vt:lpstr>Stable Diffusion with Dreambooth</vt:lpstr>
      <vt:lpstr>Install stable diffusion web ui in Linux</vt:lpstr>
      <vt:lpstr>PowerPoint 프레젠테이션</vt:lpstr>
      <vt:lpstr>PowerPoint 프레젠테이션</vt:lpstr>
      <vt:lpstr>Configuration in ui</vt:lpstr>
      <vt:lpstr>Install xformers</vt:lpstr>
      <vt:lpstr>관련 영상 및 사이트</vt:lpstr>
      <vt:lpstr>Training in Colab</vt:lpstr>
      <vt:lpstr>In colab</vt:lpstr>
      <vt:lpstr>PowerPoint 프레젠테이션</vt:lpstr>
      <vt:lpstr>Image modification</vt:lpstr>
      <vt:lpstr>Prompt </vt:lpstr>
      <vt:lpstr>Practice 1</vt:lpstr>
      <vt:lpstr>PowerPoint 프레젠테이션</vt:lpstr>
      <vt:lpstr>PowerPoint 프레젠테이션</vt:lpstr>
      <vt:lpstr>PowerPoint 프레젠테이션</vt:lpstr>
      <vt:lpstr>Output : </vt:lpstr>
      <vt:lpstr>PowerPoint 프레젠테이션</vt:lpstr>
      <vt:lpstr>Practice 2</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Prompt</vt:lpstr>
      <vt:lpstr>Practice 3 – style 위주로 실험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Example Prompt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기존과 비교</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Stable Diffusion with Dreambooth</dc:title>
  <dc:creator>미자 김</dc:creator>
  <cp:lastModifiedBy>미자 김</cp:lastModifiedBy>
  <cp:revision>2</cp:revision>
  <dcterms:created xsi:type="dcterms:W3CDTF">2023-01-27T05:06:15Z</dcterms:created>
  <dcterms:modified xsi:type="dcterms:W3CDTF">2023-01-27T07:05:16Z</dcterms:modified>
</cp:coreProperties>
</file>